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257" r:id="rId3"/>
    <p:sldId id="258" r:id="rId4"/>
    <p:sldId id="279" r:id="rId5"/>
    <p:sldId id="280" r:id="rId6"/>
    <p:sldId id="265" r:id="rId7"/>
    <p:sldId id="266" r:id="rId8"/>
    <p:sldId id="267" r:id="rId9"/>
    <p:sldId id="268" r:id="rId10"/>
    <p:sldId id="269" r:id="rId11"/>
    <p:sldId id="270" r:id="rId12"/>
    <p:sldId id="271" r:id="rId13"/>
    <p:sldId id="272" r:id="rId14"/>
    <p:sldId id="273" r:id="rId15"/>
    <p:sldId id="275" r:id="rId16"/>
    <p:sldId id="276" r:id="rId17"/>
    <p:sldId id="347" r:id="rId18"/>
    <p:sldId id="286" r:id="rId19"/>
    <p:sldId id="287" r:id="rId20"/>
    <p:sldId id="288" r:id="rId21"/>
    <p:sldId id="289" r:id="rId22"/>
    <p:sldId id="290" r:id="rId23"/>
    <p:sldId id="292" r:id="rId24"/>
    <p:sldId id="293" r:id="rId25"/>
    <p:sldId id="294" r:id="rId26"/>
    <p:sldId id="348" r:id="rId27"/>
    <p:sldId id="295" r:id="rId28"/>
    <p:sldId id="349" r:id="rId29"/>
    <p:sldId id="259" r:id="rId30"/>
    <p:sldId id="308" r:id="rId31"/>
    <p:sldId id="309" r:id="rId32"/>
    <p:sldId id="310" r:id="rId33"/>
    <p:sldId id="345" r:id="rId34"/>
    <p:sldId id="311" r:id="rId35"/>
    <p:sldId id="312" r:id="rId36"/>
    <p:sldId id="313" r:id="rId37"/>
    <p:sldId id="342" r:id="rId38"/>
    <p:sldId id="316" r:id="rId39"/>
    <p:sldId id="318"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4" d="100"/>
          <a:sy n="84" d="100"/>
        </p:scale>
        <p:origin x="64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44B986A-C17B-457C-829E-3CCE772D47D0}" type="doc">
      <dgm:prSet loTypeId="urn:microsoft.com/office/officeart/2005/8/layout/pyramid1#1" loCatId="pyramid" qsTypeId="urn:microsoft.com/office/officeart/2005/8/quickstyle/simple1#1" qsCatId="simple" csTypeId="urn:microsoft.com/office/officeart/2005/8/colors/accent1_2#1" csCatId="accent1" phldr="1"/>
      <dgm:spPr/>
    </dgm:pt>
    <dgm:pt modelId="{7D059F79-5541-44A7-8732-1BBE17E66034}">
      <dgm:prSet phldrT="[文本]" custT="1"/>
      <dgm:spPr>
        <a:solidFill>
          <a:schemeClr val="accent1">
            <a:lumMod val="40000"/>
            <a:lumOff val="60000"/>
          </a:schemeClr>
        </a:solidFill>
      </dgm:spPr>
      <dgm:t>
        <a:bodyPr/>
        <a:lstStyle/>
        <a:p>
          <a:endParaRPr lang="en-US" altLang="zh-CN" sz="2000" dirty="0"/>
        </a:p>
        <a:p>
          <a:endParaRPr lang="en-US" altLang="zh-CN" sz="2000" dirty="0"/>
        </a:p>
        <a:p>
          <a:r>
            <a:rPr lang="zh-CN" altLang="en-US" sz="2000" dirty="0"/>
            <a:t>治理</a:t>
          </a:r>
          <a:endParaRPr lang="en-US" altLang="zh-CN" sz="2000" dirty="0"/>
        </a:p>
        <a:p>
          <a:r>
            <a:rPr lang="zh-CN" altLang="en-US" sz="2000" dirty="0"/>
            <a:t>现代化</a:t>
          </a:r>
          <a:endParaRPr lang="en-US" altLang="zh-CN" sz="2000" dirty="0"/>
        </a:p>
        <a:p>
          <a:endParaRPr lang="zh-CN" altLang="en-US" sz="2000" dirty="0"/>
        </a:p>
      </dgm:t>
    </dgm:pt>
    <dgm:pt modelId="{FA2941DC-DADC-4D63-A0E7-90B39CA68405}" type="parTrans" cxnId="{79355B17-C09C-4AE9-99EF-EA59597C4379}">
      <dgm:prSet/>
      <dgm:spPr/>
      <dgm:t>
        <a:bodyPr/>
        <a:lstStyle/>
        <a:p>
          <a:endParaRPr lang="zh-CN" altLang="en-US" sz="2000"/>
        </a:p>
      </dgm:t>
    </dgm:pt>
    <dgm:pt modelId="{8CF6B047-2635-4708-B33E-E77D1F1A4767}" type="sibTrans" cxnId="{79355B17-C09C-4AE9-99EF-EA59597C4379}">
      <dgm:prSet/>
      <dgm:spPr/>
      <dgm:t>
        <a:bodyPr/>
        <a:lstStyle/>
        <a:p>
          <a:endParaRPr lang="zh-CN" altLang="en-US" sz="2000"/>
        </a:p>
      </dgm:t>
    </dgm:pt>
    <dgm:pt modelId="{B337656F-7250-45CB-83A1-68218407F770}">
      <dgm:prSet phldrT="[文本]" custT="1"/>
      <dgm:spPr>
        <a:solidFill>
          <a:schemeClr val="accent1">
            <a:lumMod val="60000"/>
            <a:lumOff val="40000"/>
          </a:schemeClr>
        </a:solidFill>
      </dgm:spPr>
      <dgm:t>
        <a:bodyPr/>
        <a:lstStyle/>
        <a:p>
          <a:r>
            <a:rPr lang="zh-CN" altLang="en-US" sz="2000" dirty="0"/>
            <a:t>提高使用效率</a:t>
          </a:r>
        </a:p>
      </dgm:t>
    </dgm:pt>
    <dgm:pt modelId="{B150B9A5-7F0A-4BBD-9AFC-5A357047E6CF}" type="parTrans" cxnId="{3A286629-57BF-4EB4-86C6-2823F2C0D418}">
      <dgm:prSet/>
      <dgm:spPr/>
      <dgm:t>
        <a:bodyPr/>
        <a:lstStyle/>
        <a:p>
          <a:endParaRPr lang="zh-CN" altLang="en-US" sz="2000"/>
        </a:p>
      </dgm:t>
    </dgm:pt>
    <dgm:pt modelId="{2436DB64-D321-408A-BCB1-56977C3BD7B4}" type="sibTrans" cxnId="{3A286629-57BF-4EB4-86C6-2823F2C0D418}">
      <dgm:prSet/>
      <dgm:spPr/>
      <dgm:t>
        <a:bodyPr/>
        <a:lstStyle/>
        <a:p>
          <a:endParaRPr lang="zh-CN" altLang="en-US" sz="2000"/>
        </a:p>
      </dgm:t>
    </dgm:pt>
    <dgm:pt modelId="{46DFA81A-8928-4F85-954C-0AB97EB074B9}">
      <dgm:prSet phldrT="[文本]" custT="1"/>
      <dgm:spPr/>
      <dgm:t>
        <a:bodyPr/>
        <a:lstStyle/>
        <a:p>
          <a:r>
            <a:rPr lang="zh-CN" altLang="en-US" sz="2000" dirty="0"/>
            <a:t>安全、完整</a:t>
          </a:r>
        </a:p>
      </dgm:t>
    </dgm:pt>
    <dgm:pt modelId="{B1B36CE5-7E3F-456C-91F0-5012C0ABB116}" type="parTrans" cxnId="{8528B08C-CA0E-4E07-88C7-95C0C981DF38}">
      <dgm:prSet/>
      <dgm:spPr/>
      <dgm:t>
        <a:bodyPr/>
        <a:lstStyle/>
        <a:p>
          <a:endParaRPr lang="zh-CN" altLang="en-US" sz="2000"/>
        </a:p>
      </dgm:t>
    </dgm:pt>
    <dgm:pt modelId="{063F9ED2-1058-406A-9C35-96C11B268AB9}" type="sibTrans" cxnId="{8528B08C-CA0E-4E07-88C7-95C0C981DF38}">
      <dgm:prSet/>
      <dgm:spPr/>
      <dgm:t>
        <a:bodyPr/>
        <a:lstStyle/>
        <a:p>
          <a:endParaRPr lang="zh-CN" altLang="en-US" sz="2000"/>
        </a:p>
      </dgm:t>
    </dgm:pt>
    <dgm:pt modelId="{5AD71341-7DEF-469A-8E3D-D3600F31EA62}" type="pres">
      <dgm:prSet presAssocID="{544B986A-C17B-457C-829E-3CCE772D47D0}" presName="Name0" presStyleCnt="0">
        <dgm:presLayoutVars>
          <dgm:dir/>
          <dgm:animLvl val="lvl"/>
          <dgm:resizeHandles val="exact"/>
        </dgm:presLayoutVars>
      </dgm:prSet>
      <dgm:spPr/>
    </dgm:pt>
    <dgm:pt modelId="{71D0DF6D-3298-4E17-B14B-1BB5C059800C}" type="pres">
      <dgm:prSet presAssocID="{7D059F79-5541-44A7-8732-1BBE17E66034}" presName="Name8" presStyleCnt="0"/>
      <dgm:spPr/>
    </dgm:pt>
    <dgm:pt modelId="{F378B213-DD41-423D-8389-643E3953F9C1}" type="pres">
      <dgm:prSet presAssocID="{7D059F79-5541-44A7-8732-1BBE17E66034}" presName="level" presStyleLbl="node1" presStyleIdx="0" presStyleCnt="3">
        <dgm:presLayoutVars>
          <dgm:chMax val="1"/>
          <dgm:bulletEnabled val="1"/>
        </dgm:presLayoutVars>
      </dgm:prSet>
      <dgm:spPr/>
      <dgm:t>
        <a:bodyPr/>
        <a:lstStyle/>
        <a:p>
          <a:endParaRPr lang="zh-CN" altLang="en-US"/>
        </a:p>
      </dgm:t>
    </dgm:pt>
    <dgm:pt modelId="{2CB873F2-700C-4A0B-90D4-1D06F0DD5520}" type="pres">
      <dgm:prSet presAssocID="{7D059F79-5541-44A7-8732-1BBE17E66034}" presName="levelTx" presStyleLbl="revTx" presStyleIdx="0" presStyleCnt="0">
        <dgm:presLayoutVars>
          <dgm:chMax val="1"/>
          <dgm:bulletEnabled val="1"/>
        </dgm:presLayoutVars>
      </dgm:prSet>
      <dgm:spPr/>
      <dgm:t>
        <a:bodyPr/>
        <a:lstStyle/>
        <a:p>
          <a:endParaRPr lang="zh-CN" altLang="en-US"/>
        </a:p>
      </dgm:t>
    </dgm:pt>
    <dgm:pt modelId="{4C61D404-DD53-4891-9D58-F174C7472E5C}" type="pres">
      <dgm:prSet presAssocID="{B337656F-7250-45CB-83A1-68218407F770}" presName="Name8" presStyleCnt="0"/>
      <dgm:spPr/>
    </dgm:pt>
    <dgm:pt modelId="{0C097185-9738-4A8F-89ED-483433B2FED6}" type="pres">
      <dgm:prSet presAssocID="{B337656F-7250-45CB-83A1-68218407F770}" presName="level" presStyleLbl="node1" presStyleIdx="1" presStyleCnt="3">
        <dgm:presLayoutVars>
          <dgm:chMax val="1"/>
          <dgm:bulletEnabled val="1"/>
        </dgm:presLayoutVars>
      </dgm:prSet>
      <dgm:spPr/>
      <dgm:t>
        <a:bodyPr/>
        <a:lstStyle/>
        <a:p>
          <a:endParaRPr lang="zh-CN" altLang="en-US"/>
        </a:p>
      </dgm:t>
    </dgm:pt>
    <dgm:pt modelId="{3FC54302-C891-4307-A30E-120601308ECD}" type="pres">
      <dgm:prSet presAssocID="{B337656F-7250-45CB-83A1-68218407F770}" presName="levelTx" presStyleLbl="revTx" presStyleIdx="0" presStyleCnt="0">
        <dgm:presLayoutVars>
          <dgm:chMax val="1"/>
          <dgm:bulletEnabled val="1"/>
        </dgm:presLayoutVars>
      </dgm:prSet>
      <dgm:spPr/>
      <dgm:t>
        <a:bodyPr/>
        <a:lstStyle/>
        <a:p>
          <a:endParaRPr lang="zh-CN" altLang="en-US"/>
        </a:p>
      </dgm:t>
    </dgm:pt>
    <dgm:pt modelId="{50C0A3E4-03D7-4719-8603-915311F37AEE}" type="pres">
      <dgm:prSet presAssocID="{46DFA81A-8928-4F85-954C-0AB97EB074B9}" presName="Name8" presStyleCnt="0"/>
      <dgm:spPr/>
    </dgm:pt>
    <dgm:pt modelId="{A86FF48D-2B66-405A-95DA-49A039DB73E0}" type="pres">
      <dgm:prSet presAssocID="{46DFA81A-8928-4F85-954C-0AB97EB074B9}" presName="level" presStyleLbl="node1" presStyleIdx="2" presStyleCnt="3">
        <dgm:presLayoutVars>
          <dgm:chMax val="1"/>
          <dgm:bulletEnabled val="1"/>
        </dgm:presLayoutVars>
      </dgm:prSet>
      <dgm:spPr/>
      <dgm:t>
        <a:bodyPr/>
        <a:lstStyle/>
        <a:p>
          <a:endParaRPr lang="zh-CN" altLang="en-US"/>
        </a:p>
      </dgm:t>
    </dgm:pt>
    <dgm:pt modelId="{BD9E7396-13D8-494B-B9BB-C5961C45EE9A}" type="pres">
      <dgm:prSet presAssocID="{46DFA81A-8928-4F85-954C-0AB97EB074B9}" presName="levelTx" presStyleLbl="revTx" presStyleIdx="0" presStyleCnt="0">
        <dgm:presLayoutVars>
          <dgm:chMax val="1"/>
          <dgm:bulletEnabled val="1"/>
        </dgm:presLayoutVars>
      </dgm:prSet>
      <dgm:spPr/>
      <dgm:t>
        <a:bodyPr/>
        <a:lstStyle/>
        <a:p>
          <a:endParaRPr lang="zh-CN" altLang="en-US"/>
        </a:p>
      </dgm:t>
    </dgm:pt>
  </dgm:ptLst>
  <dgm:cxnLst>
    <dgm:cxn modelId="{61612578-1A61-447B-AF08-70AE16DA9ECD}" type="presOf" srcId="{46DFA81A-8928-4F85-954C-0AB97EB074B9}" destId="{A86FF48D-2B66-405A-95DA-49A039DB73E0}" srcOrd="0" destOrd="0" presId="urn:microsoft.com/office/officeart/2005/8/layout/pyramid1#1"/>
    <dgm:cxn modelId="{8528B08C-CA0E-4E07-88C7-95C0C981DF38}" srcId="{544B986A-C17B-457C-829E-3CCE772D47D0}" destId="{46DFA81A-8928-4F85-954C-0AB97EB074B9}" srcOrd="2" destOrd="0" parTransId="{B1B36CE5-7E3F-456C-91F0-5012C0ABB116}" sibTransId="{063F9ED2-1058-406A-9C35-96C11B268AB9}"/>
    <dgm:cxn modelId="{3A286629-57BF-4EB4-86C6-2823F2C0D418}" srcId="{544B986A-C17B-457C-829E-3CCE772D47D0}" destId="{B337656F-7250-45CB-83A1-68218407F770}" srcOrd="1" destOrd="0" parTransId="{B150B9A5-7F0A-4BBD-9AFC-5A357047E6CF}" sibTransId="{2436DB64-D321-408A-BCB1-56977C3BD7B4}"/>
    <dgm:cxn modelId="{BD01AEE8-92E0-48E2-A327-0E33A3D87682}" type="presOf" srcId="{B337656F-7250-45CB-83A1-68218407F770}" destId="{3FC54302-C891-4307-A30E-120601308ECD}" srcOrd="1" destOrd="0" presId="urn:microsoft.com/office/officeart/2005/8/layout/pyramid1#1"/>
    <dgm:cxn modelId="{12B0B03E-E3F8-4419-AB31-D5EC3E2F82BC}" type="presOf" srcId="{7D059F79-5541-44A7-8732-1BBE17E66034}" destId="{F378B213-DD41-423D-8389-643E3953F9C1}" srcOrd="0" destOrd="0" presId="urn:microsoft.com/office/officeart/2005/8/layout/pyramid1#1"/>
    <dgm:cxn modelId="{2651B83D-FB86-4AF3-B067-7BA05F1B831F}" type="presOf" srcId="{B337656F-7250-45CB-83A1-68218407F770}" destId="{0C097185-9738-4A8F-89ED-483433B2FED6}" srcOrd="0" destOrd="0" presId="urn:microsoft.com/office/officeart/2005/8/layout/pyramid1#1"/>
    <dgm:cxn modelId="{2430C9AD-82AA-415F-8EB4-0D8740CE82FD}" type="presOf" srcId="{7D059F79-5541-44A7-8732-1BBE17E66034}" destId="{2CB873F2-700C-4A0B-90D4-1D06F0DD5520}" srcOrd="1" destOrd="0" presId="urn:microsoft.com/office/officeart/2005/8/layout/pyramid1#1"/>
    <dgm:cxn modelId="{79355B17-C09C-4AE9-99EF-EA59597C4379}" srcId="{544B986A-C17B-457C-829E-3CCE772D47D0}" destId="{7D059F79-5541-44A7-8732-1BBE17E66034}" srcOrd="0" destOrd="0" parTransId="{FA2941DC-DADC-4D63-A0E7-90B39CA68405}" sibTransId="{8CF6B047-2635-4708-B33E-E77D1F1A4767}"/>
    <dgm:cxn modelId="{B404353B-58B0-47C2-A7E9-F6156F91FD51}" type="presOf" srcId="{46DFA81A-8928-4F85-954C-0AB97EB074B9}" destId="{BD9E7396-13D8-494B-B9BB-C5961C45EE9A}" srcOrd="1" destOrd="0" presId="urn:microsoft.com/office/officeart/2005/8/layout/pyramid1#1"/>
    <dgm:cxn modelId="{D7A40A06-E3E3-42E0-94DA-4CA2969228D1}" type="presOf" srcId="{544B986A-C17B-457C-829E-3CCE772D47D0}" destId="{5AD71341-7DEF-469A-8E3D-D3600F31EA62}" srcOrd="0" destOrd="0" presId="urn:microsoft.com/office/officeart/2005/8/layout/pyramid1#1"/>
    <dgm:cxn modelId="{F93A4EBD-CEEF-454F-BA59-23581CC248D2}" type="presParOf" srcId="{5AD71341-7DEF-469A-8E3D-D3600F31EA62}" destId="{71D0DF6D-3298-4E17-B14B-1BB5C059800C}" srcOrd="0" destOrd="0" presId="urn:microsoft.com/office/officeart/2005/8/layout/pyramid1#1"/>
    <dgm:cxn modelId="{B5F7250C-BEE1-4B56-9D61-B69749624F1A}" type="presParOf" srcId="{71D0DF6D-3298-4E17-B14B-1BB5C059800C}" destId="{F378B213-DD41-423D-8389-643E3953F9C1}" srcOrd="0" destOrd="0" presId="urn:microsoft.com/office/officeart/2005/8/layout/pyramid1#1"/>
    <dgm:cxn modelId="{148F2818-1BE2-4432-A610-BF3A1EE32379}" type="presParOf" srcId="{71D0DF6D-3298-4E17-B14B-1BB5C059800C}" destId="{2CB873F2-700C-4A0B-90D4-1D06F0DD5520}" srcOrd="1" destOrd="0" presId="urn:microsoft.com/office/officeart/2005/8/layout/pyramid1#1"/>
    <dgm:cxn modelId="{1C2920E9-3FD2-4934-B6D5-9E507448D0BA}" type="presParOf" srcId="{5AD71341-7DEF-469A-8E3D-D3600F31EA62}" destId="{4C61D404-DD53-4891-9D58-F174C7472E5C}" srcOrd="1" destOrd="0" presId="urn:microsoft.com/office/officeart/2005/8/layout/pyramid1#1"/>
    <dgm:cxn modelId="{6B4E87E5-6E3B-4AFE-9F57-25869A4BF9FC}" type="presParOf" srcId="{4C61D404-DD53-4891-9D58-F174C7472E5C}" destId="{0C097185-9738-4A8F-89ED-483433B2FED6}" srcOrd="0" destOrd="0" presId="urn:microsoft.com/office/officeart/2005/8/layout/pyramid1#1"/>
    <dgm:cxn modelId="{722EA503-CB51-4244-A255-BF6DDB7D781C}" type="presParOf" srcId="{4C61D404-DD53-4891-9D58-F174C7472E5C}" destId="{3FC54302-C891-4307-A30E-120601308ECD}" srcOrd="1" destOrd="0" presId="urn:microsoft.com/office/officeart/2005/8/layout/pyramid1#1"/>
    <dgm:cxn modelId="{15667C54-78C4-40A6-9B7F-417460F52B73}" type="presParOf" srcId="{5AD71341-7DEF-469A-8E3D-D3600F31EA62}" destId="{50C0A3E4-03D7-4719-8603-915311F37AEE}" srcOrd="2" destOrd="0" presId="urn:microsoft.com/office/officeart/2005/8/layout/pyramid1#1"/>
    <dgm:cxn modelId="{7AD90749-21C2-45D2-A116-15E8D24B5F11}" type="presParOf" srcId="{50C0A3E4-03D7-4719-8603-915311F37AEE}" destId="{A86FF48D-2B66-405A-95DA-49A039DB73E0}" srcOrd="0" destOrd="0" presId="urn:microsoft.com/office/officeart/2005/8/layout/pyramid1#1"/>
    <dgm:cxn modelId="{50E21234-AEE1-4132-8D76-6B292D4AA818}" type="presParOf" srcId="{50C0A3E4-03D7-4719-8603-915311F37AEE}" destId="{BD9E7396-13D8-494B-B9BB-C5961C45EE9A}" srcOrd="1" destOrd="0" presId="urn:microsoft.com/office/officeart/2005/8/layout/pyramid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8B213-DD41-423D-8389-643E3953F9C1}">
      <dsp:nvSpPr>
        <dsp:cNvPr id="0" name=""/>
        <dsp:cNvSpPr/>
      </dsp:nvSpPr>
      <dsp:spPr bwMode="white">
        <a:xfrm>
          <a:off x="1799583" y="0"/>
          <a:ext cx="1799583" cy="1559639"/>
        </a:xfrm>
        <a:prstGeom prst="trapezoid">
          <a:avLst>
            <a:gd name="adj" fmla="val 57692"/>
          </a:avLst>
        </a:prstGeom>
        <a:solidFill>
          <a:schemeClr val="accent1">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altLang="zh-CN" sz="2000" kern="1200" dirty="0"/>
        </a:p>
        <a:p>
          <a:pPr lvl="0" algn="ctr" defTabSz="889000">
            <a:lnSpc>
              <a:spcPct val="90000"/>
            </a:lnSpc>
            <a:spcBef>
              <a:spcPct val="0"/>
            </a:spcBef>
            <a:spcAft>
              <a:spcPct val="35000"/>
            </a:spcAft>
          </a:pPr>
          <a:endParaRPr lang="en-US" altLang="zh-CN" sz="2000" kern="1200" dirty="0"/>
        </a:p>
        <a:p>
          <a:pPr lvl="0" algn="ctr" defTabSz="889000">
            <a:lnSpc>
              <a:spcPct val="90000"/>
            </a:lnSpc>
            <a:spcBef>
              <a:spcPct val="0"/>
            </a:spcBef>
            <a:spcAft>
              <a:spcPct val="35000"/>
            </a:spcAft>
          </a:pPr>
          <a:r>
            <a:rPr lang="zh-CN" altLang="en-US" sz="2000" kern="1200" dirty="0"/>
            <a:t>治理</a:t>
          </a:r>
          <a:endParaRPr lang="en-US" altLang="zh-CN" sz="2000" kern="1200" dirty="0"/>
        </a:p>
        <a:p>
          <a:pPr lvl="0" algn="ctr" defTabSz="889000">
            <a:lnSpc>
              <a:spcPct val="90000"/>
            </a:lnSpc>
            <a:spcBef>
              <a:spcPct val="0"/>
            </a:spcBef>
            <a:spcAft>
              <a:spcPct val="35000"/>
            </a:spcAft>
          </a:pPr>
          <a:r>
            <a:rPr lang="zh-CN" altLang="en-US" sz="2000" kern="1200" dirty="0"/>
            <a:t>现代化</a:t>
          </a:r>
          <a:endParaRPr lang="en-US" altLang="zh-CN" sz="2000" kern="1200" dirty="0"/>
        </a:p>
        <a:p>
          <a:pPr lvl="0" algn="ctr" defTabSz="889000">
            <a:lnSpc>
              <a:spcPct val="90000"/>
            </a:lnSpc>
            <a:spcBef>
              <a:spcPct val="0"/>
            </a:spcBef>
            <a:spcAft>
              <a:spcPct val="35000"/>
            </a:spcAft>
          </a:pPr>
          <a:endParaRPr lang="zh-CN" altLang="en-US" sz="2000" kern="1200" dirty="0"/>
        </a:p>
      </dsp:txBody>
      <dsp:txXfrm>
        <a:off x="1799583" y="0"/>
        <a:ext cx="1799583" cy="1559639"/>
      </dsp:txXfrm>
    </dsp:sp>
    <dsp:sp modelId="{0C097185-9738-4A8F-89ED-483433B2FED6}">
      <dsp:nvSpPr>
        <dsp:cNvPr id="0" name=""/>
        <dsp:cNvSpPr/>
      </dsp:nvSpPr>
      <dsp:spPr bwMode="white">
        <a:xfrm>
          <a:off x="899791" y="1559639"/>
          <a:ext cx="3599166" cy="1559639"/>
        </a:xfrm>
        <a:prstGeom prst="trapezoid">
          <a:avLst>
            <a:gd name="adj" fmla="val 57692"/>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a:t>提高使用效率</a:t>
          </a:r>
        </a:p>
      </dsp:txBody>
      <dsp:txXfrm>
        <a:off x="1529645" y="1559639"/>
        <a:ext cx="2339458" cy="1559639"/>
      </dsp:txXfrm>
    </dsp:sp>
    <dsp:sp modelId="{A86FF48D-2B66-405A-95DA-49A039DB73E0}">
      <dsp:nvSpPr>
        <dsp:cNvPr id="0" name=""/>
        <dsp:cNvSpPr/>
      </dsp:nvSpPr>
      <dsp:spPr bwMode="white">
        <a:xfrm>
          <a:off x="0" y="3119278"/>
          <a:ext cx="5398750" cy="1559639"/>
        </a:xfrm>
        <a:prstGeom prst="trapezoid">
          <a:avLst>
            <a:gd name="adj" fmla="val 57692"/>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a:t>安全、完整</a:t>
          </a:r>
        </a:p>
      </dsp:txBody>
      <dsp:txXfrm>
        <a:off x="944781" y="3119278"/>
        <a:ext cx="3509187" cy="155963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pyraLvlNode" val="level"/>
          <dgm:param type="pyraAcctTxNode" val="acctTx"/>
          <dgm:param type="pyraAcctBkgdNode" val="acctBkgd"/>
          <dgm:param type="linDir" val="fromB"/>
          <dgm:param type="txDir" val="fromT"/>
          <dgm:param type="pyraAcctPos" val="aft"/>
          <dgm:param type="pyraAcctTxMar" val="step"/>
        </dgm:alg>
      </dgm:if>
      <dgm:else name="Name3">
        <dgm:alg type="pyra">
          <dgm:param type="pyraLvlNode" val="level"/>
          <dgm:param type="pyraAcctTxNode" val="acctTx"/>
          <dgm:param type="pyraAcctBkgdNode" val="acctBkgd"/>
          <dgm:param type="linDir" val="fromB"/>
          <dgm:param type="txDir" val="fromT"/>
          <dgm:param type="pyraAcctPos" val="bef"/>
          <dgm:param type="pyraAcctTxMar" val="step"/>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E2A9A-A184-432B-96DC-58BADECA3921}" type="datetimeFigureOut">
              <a:rPr lang="zh-CN" altLang="en-US" smtClean="0"/>
              <a:t>2023-5-23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505F3-B455-4416-BFCC-0945E341E3BE}" type="slidenum">
              <a:rPr lang="zh-CN" altLang="en-US" smtClean="0"/>
              <a:t>‹#›</a:t>
            </a:fld>
            <a:endParaRPr lang="zh-CN" altLang="en-US"/>
          </a:p>
        </p:txBody>
      </p:sp>
    </p:spTree>
    <p:extLst>
      <p:ext uri="{BB962C8B-B14F-4D97-AF65-F5344CB8AC3E}">
        <p14:creationId xmlns:p14="http://schemas.microsoft.com/office/powerpoint/2010/main" val="3448059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67DCA-BA71-4029-B7D9-183571FBC423}" type="slidenum">
              <a:rPr lang="zh-CN" altLang="en-US" smtClean="0"/>
              <a:t>4</a:t>
            </a:fld>
            <a:endParaRPr lang="zh-CN" altLang="en-US"/>
          </a:p>
        </p:txBody>
      </p:sp>
    </p:spTree>
    <p:extLst>
      <p:ext uri="{BB962C8B-B14F-4D97-AF65-F5344CB8AC3E}">
        <p14:creationId xmlns:p14="http://schemas.microsoft.com/office/powerpoint/2010/main" val="4293955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49156"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8AB3FF85-FCFF-453A-93B7-8930D62EF529}" type="slidenum">
              <a:rPr lang="en-US" altLang="zh-CN" sz="1200"/>
              <a:pPr eaLnBrk="1" hangingPunct="1"/>
              <a:t>25</a:t>
            </a:fld>
            <a:endParaRPr lang="en-US" altLang="zh-CN" sz="1200"/>
          </a:p>
        </p:txBody>
      </p:sp>
    </p:spTree>
    <p:extLst>
      <p:ext uri="{BB962C8B-B14F-4D97-AF65-F5344CB8AC3E}">
        <p14:creationId xmlns:p14="http://schemas.microsoft.com/office/powerpoint/2010/main" val="2910785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67DCA-BA71-4029-B7D9-183571FBC423}" type="slidenum">
              <a:rPr lang="zh-CN" altLang="en-US" smtClean="0"/>
              <a:t>5</a:t>
            </a:fld>
            <a:endParaRPr lang="zh-CN" altLang="en-US"/>
          </a:p>
        </p:txBody>
      </p:sp>
    </p:spTree>
    <p:extLst>
      <p:ext uri="{BB962C8B-B14F-4D97-AF65-F5344CB8AC3E}">
        <p14:creationId xmlns:p14="http://schemas.microsoft.com/office/powerpoint/2010/main" val="3232306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32772"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FF5A9EAD-1F1B-433E-8E43-087E981282F3}" type="slidenum">
              <a:rPr lang="en-US" altLang="zh-CN" sz="1200"/>
              <a:pPr eaLnBrk="1" hangingPunct="1"/>
              <a:t>18</a:t>
            </a:fld>
            <a:endParaRPr lang="en-US" altLang="zh-CN" sz="1200"/>
          </a:p>
        </p:txBody>
      </p:sp>
    </p:spTree>
    <p:extLst>
      <p:ext uri="{BB962C8B-B14F-4D97-AF65-F5344CB8AC3E}">
        <p14:creationId xmlns:p14="http://schemas.microsoft.com/office/powerpoint/2010/main" val="1466646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34820"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6F6CDFCA-0AF0-4668-9FA5-D73E45F90B94}" type="slidenum">
              <a:rPr lang="en-US" altLang="zh-CN" sz="1200"/>
              <a:pPr eaLnBrk="1" hangingPunct="1"/>
              <a:t>19</a:t>
            </a:fld>
            <a:endParaRPr lang="en-US" altLang="zh-CN" sz="1200"/>
          </a:p>
        </p:txBody>
      </p:sp>
    </p:spTree>
    <p:extLst>
      <p:ext uri="{BB962C8B-B14F-4D97-AF65-F5344CB8AC3E}">
        <p14:creationId xmlns:p14="http://schemas.microsoft.com/office/powerpoint/2010/main" val="3823363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36868"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5E5B813B-8507-404B-8468-66C8C5C55026}" type="slidenum">
              <a:rPr lang="en-US" altLang="zh-CN" sz="1200"/>
              <a:pPr eaLnBrk="1" hangingPunct="1"/>
              <a:t>20</a:t>
            </a:fld>
            <a:endParaRPr lang="en-US" altLang="zh-CN" sz="1200"/>
          </a:p>
        </p:txBody>
      </p:sp>
    </p:spTree>
    <p:extLst>
      <p:ext uri="{BB962C8B-B14F-4D97-AF65-F5344CB8AC3E}">
        <p14:creationId xmlns:p14="http://schemas.microsoft.com/office/powerpoint/2010/main" val="1441472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38916"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DAD46ABE-FEE6-4DFE-B9CB-E7A7397FEC7F}" type="slidenum">
              <a:rPr lang="en-US" altLang="zh-CN" sz="1200"/>
              <a:pPr eaLnBrk="1" hangingPunct="1"/>
              <a:t>21</a:t>
            </a:fld>
            <a:endParaRPr lang="en-US" altLang="zh-CN" sz="1200"/>
          </a:p>
        </p:txBody>
      </p:sp>
    </p:spTree>
    <p:extLst>
      <p:ext uri="{BB962C8B-B14F-4D97-AF65-F5344CB8AC3E}">
        <p14:creationId xmlns:p14="http://schemas.microsoft.com/office/powerpoint/2010/main" val="290463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40964"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A125D5B4-630C-49AC-8CEE-034C3E010E49}" type="slidenum">
              <a:rPr lang="en-US" altLang="zh-CN" sz="1200"/>
              <a:pPr eaLnBrk="1" hangingPunct="1"/>
              <a:t>22</a:t>
            </a:fld>
            <a:endParaRPr lang="en-US" altLang="zh-CN" sz="1200"/>
          </a:p>
        </p:txBody>
      </p:sp>
    </p:spTree>
    <p:extLst>
      <p:ext uri="{BB962C8B-B14F-4D97-AF65-F5344CB8AC3E}">
        <p14:creationId xmlns:p14="http://schemas.microsoft.com/office/powerpoint/2010/main" val="2995998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45060"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A488BBE9-4D5A-4D4B-8404-5B04E68D99B3}" type="slidenum">
              <a:rPr lang="en-US" altLang="zh-CN" sz="1200"/>
              <a:pPr eaLnBrk="1" hangingPunct="1"/>
              <a:t>23</a:t>
            </a:fld>
            <a:endParaRPr lang="en-US" altLang="zh-CN" sz="1200"/>
          </a:p>
        </p:txBody>
      </p:sp>
    </p:spTree>
    <p:extLst>
      <p:ext uri="{BB962C8B-B14F-4D97-AF65-F5344CB8AC3E}">
        <p14:creationId xmlns:p14="http://schemas.microsoft.com/office/powerpoint/2010/main" val="759500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latin typeface="Arial" panose="020B0604020202020204" pitchFamily="34" charset="0"/>
            </a:endParaRPr>
          </a:p>
        </p:txBody>
      </p:sp>
      <p:sp>
        <p:nvSpPr>
          <p:cNvPr id="47108"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a:buFont typeface="Arial" panose="020B0604020202020204" pitchFamily="34" charset="0"/>
              <a:defRPr>
                <a:solidFill>
                  <a:schemeClr val="tx1"/>
                </a:solidFill>
                <a:latin typeface="Arial" panose="020B0604020202020204" pitchFamily="34" charset="0"/>
              </a:defRPr>
            </a:lvl1pPr>
            <a:lvl2pPr marL="742950" indent="-285750" algn="r">
              <a:buFont typeface="Arial" panose="020B0604020202020204" pitchFamily="34" charset="0"/>
              <a:defRPr>
                <a:solidFill>
                  <a:schemeClr val="tx1"/>
                </a:solidFill>
                <a:latin typeface="Arial" panose="020B0604020202020204" pitchFamily="34" charset="0"/>
              </a:defRPr>
            </a:lvl2pPr>
            <a:lvl3pPr marL="1143000" indent="-228600" algn="r">
              <a:buFont typeface="Arial" panose="020B0604020202020204" pitchFamily="34" charset="0"/>
              <a:defRPr>
                <a:solidFill>
                  <a:schemeClr val="tx1"/>
                </a:solidFill>
                <a:latin typeface="Arial" panose="020B0604020202020204" pitchFamily="34" charset="0"/>
              </a:defRPr>
            </a:lvl3pPr>
            <a:lvl4pPr marL="1600200" indent="-228600" algn="r">
              <a:buFont typeface="Arial" panose="020B0604020202020204" pitchFamily="34" charset="0"/>
              <a:defRPr>
                <a:solidFill>
                  <a:schemeClr val="tx1"/>
                </a:solidFill>
                <a:latin typeface="Arial" panose="020B0604020202020204" pitchFamily="34" charset="0"/>
              </a:defRPr>
            </a:lvl4pPr>
            <a:lvl5pPr marL="2057400" indent="-228600" algn="r">
              <a:buFont typeface="Arial" panose="020B0604020202020204" pitchFamily="34" charset="0"/>
              <a:defRPr>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fld id="{22FB6327-FF59-4B2B-ADC9-4FF6E259C95D}" type="slidenum">
              <a:rPr lang="en-US" altLang="zh-CN" sz="1200"/>
              <a:pPr eaLnBrk="1" hangingPunct="1"/>
              <a:t>24</a:t>
            </a:fld>
            <a:endParaRPr lang="en-US" altLang="zh-CN" sz="1200"/>
          </a:p>
        </p:txBody>
      </p:sp>
    </p:spTree>
    <p:extLst>
      <p:ext uri="{BB962C8B-B14F-4D97-AF65-F5344CB8AC3E}">
        <p14:creationId xmlns:p14="http://schemas.microsoft.com/office/powerpoint/2010/main" val="3238969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75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Date Placeholder 2"/>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3936470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2741916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CN" altLang="en-US" smtClean="0"/>
              <a:t>单击此处编辑母版标题样式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77464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2388063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CN" altLang="en-US" smtClean="0"/>
              <a:t>单击此处编辑母版标题样式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smtClean="0"/>
              <a:t>编辑母版文本样式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10221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CN" altLang="en-US" smtClean="0"/>
              <a:t>单击此处编辑母版标题样式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smtClean="0"/>
              <a:t>编辑母版文本样式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2787360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30444701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463063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2677770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366810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87469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312228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2005745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2277675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11728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CN" altLang="en-US" smtClean="0"/>
              <a:t>单击此处编辑母版标题样式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0CEADC83-D3B9-4614-931F-3B6270EFF009}" type="datetimeFigureOut">
              <a:rPr lang="zh-CN" altLang="en-US" smtClean="0"/>
              <a:t>2023-5-23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312630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CEADC83-D3B9-4614-931F-3B6270EFF009}" type="datetimeFigureOut">
              <a:rPr lang="zh-CN" altLang="en-US" smtClean="0"/>
              <a:t>2023-5-23</a:t>
            </a:fld>
            <a:endParaRPr lang="zh-CN"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CN"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FACC17F-11B6-45DA-A495-2B9F539B1C63}" type="slidenum">
              <a:rPr lang="zh-CN" altLang="en-US" smtClean="0"/>
              <a:t>‹#›</a:t>
            </a:fld>
            <a:endParaRPr lang="zh-CN" altLang="en-US"/>
          </a:p>
        </p:txBody>
      </p:sp>
    </p:spTree>
    <p:extLst>
      <p:ext uri="{BB962C8B-B14F-4D97-AF65-F5344CB8AC3E}">
        <p14:creationId xmlns:p14="http://schemas.microsoft.com/office/powerpoint/2010/main" val="331114181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38468;&#20214;23&#65306;&#21271;&#21270;&#22823;&#26657;&#21150;&#21457;&#12308;2019&#12309;5&#21495;%20&#21271;&#20140;&#21270;&#24037;&#22823;&#23398;&#22269;&#26377;&#36164;&#20135;&#31649;&#29702;&#21150;&#27861;&#65288;&#20462;&#35746;&#65289;.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38468;&#20214;1%20&#25945;&#32946;&#37096;&#20869;&#25511;&#25351;&#21335;-&#21046;&#24230;&#20307;&#31995;&#26694;&#26550;&#21442;&#32771;.docx" TargetMode="External"/><Relationship Id="rId2" Type="http://schemas.openxmlformats.org/officeDocument/2006/relationships/hyperlink" Target="20151215&#20869;&#37096;&#25511;&#21046;&#21046;&#24230;&#24635;&#20307;&#26694;&#26550;.pdf"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25945;&#32946;&#37096;&#30452;&#23646;&#21333;&#20301;&#36130;&#21153;&#21046;&#24230;&#24314;&#35758;&#34920;&#65288;&#35843;&#25972;&#29256;&#65289;.doc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36130;&#21153;&#22788;&#21046;&#24230;&#28165;&#21333;.xls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corr.org.cn/news/industry/2022-04-13/183861.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21271;&#20140;&#21270;&#24037;&#22823;&#23398;%20%20&#20986;&#36164;&#20030;&#21150;&#30340;&#21508;&#31867;&#21333;&#20301;&#36130;&#21153;&#30417;&#31649;%20%20&#31649;&#29702;&#21150;&#27861;&#65288;&#20462;&#35746;&#65289;.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44114" y="2331990"/>
            <a:ext cx="9144000" cy="1490663"/>
          </a:xfrm>
          <a:solidFill>
            <a:schemeClr val="accent5"/>
          </a:solidFill>
        </p:spPr>
        <p:txBody>
          <a:bodyPr>
            <a:normAutofit fontScale="90000"/>
          </a:bodyPr>
          <a:lstStyle/>
          <a:p>
            <a:pPr algn="ctr"/>
            <a:r>
              <a:rPr lang="zh-CN" altLang="en-US" b="1" dirty="0" smtClean="0">
                <a:latin typeface="黑体" panose="02010609060101010101" pitchFamily="49" charset="-122"/>
                <a:ea typeface="黑体" panose="02010609060101010101" pitchFamily="49" charset="-122"/>
              </a:rPr>
              <a:t>新形势背景下提高</a:t>
            </a:r>
            <a:r>
              <a:rPr lang="zh-CN" altLang="en-US" b="1" dirty="0">
                <a:latin typeface="黑体" panose="02010609060101010101" pitchFamily="49" charset="-122"/>
                <a:ea typeface="黑体" panose="02010609060101010101" pitchFamily="49" charset="-122"/>
              </a:rPr>
              <a:t>行政</a:t>
            </a:r>
            <a:r>
              <a:rPr lang="zh-CN" altLang="en-US" b="1" dirty="0" smtClean="0">
                <a:latin typeface="黑体" panose="02010609060101010101" pitchFamily="49" charset="-122"/>
                <a:ea typeface="黑体" panose="02010609060101010101" pitchFamily="49" charset="-122"/>
              </a:rPr>
              <a:t>事业单位</a:t>
            </a:r>
            <a:r>
              <a:rPr lang="en-US" altLang="zh-CN" b="1" dirty="0" smtClean="0">
                <a:latin typeface="黑体" panose="02010609060101010101" pitchFamily="49" charset="-122"/>
                <a:ea typeface="黑体" panose="02010609060101010101" pitchFamily="49" charset="-122"/>
              </a:rPr>
              <a:t/>
            </a:r>
            <a:br>
              <a:rPr lang="en-US" altLang="zh-CN" b="1" dirty="0" smtClean="0">
                <a:latin typeface="黑体" panose="02010609060101010101" pitchFamily="49" charset="-122"/>
                <a:ea typeface="黑体" panose="02010609060101010101" pitchFamily="49" charset="-122"/>
              </a:rPr>
            </a:br>
            <a:r>
              <a:rPr lang="zh-CN" altLang="en-US" b="1" dirty="0" smtClean="0">
                <a:latin typeface="黑体" panose="02010609060101010101" pitchFamily="49" charset="-122"/>
                <a:ea typeface="黑体" panose="02010609060101010101" pitchFamily="49" charset="-122"/>
              </a:rPr>
              <a:t>国有</a:t>
            </a:r>
            <a:r>
              <a:rPr lang="zh-CN" altLang="en-US" b="1" dirty="0">
                <a:latin typeface="黑体" panose="02010609060101010101" pitchFamily="49" charset="-122"/>
                <a:ea typeface="黑体" panose="02010609060101010101" pitchFamily="49" charset="-122"/>
              </a:rPr>
              <a:t>资产治理水平和治理</a:t>
            </a:r>
            <a:r>
              <a:rPr lang="zh-CN" altLang="en-US" b="1" dirty="0" smtClean="0">
                <a:latin typeface="黑体" panose="02010609060101010101" pitchFamily="49" charset="-122"/>
                <a:ea typeface="黑体" panose="02010609060101010101" pitchFamily="49" charset="-122"/>
              </a:rPr>
              <a:t>能力的探究</a:t>
            </a:r>
            <a:endParaRPr lang="zh-CN" altLang="en-US" b="1" dirty="0">
              <a:latin typeface="黑体" panose="02010609060101010101" pitchFamily="49" charset="-122"/>
              <a:ea typeface="黑体" panose="02010609060101010101" pitchFamily="49" charset="-122"/>
            </a:endParaRPr>
          </a:p>
        </p:txBody>
      </p:sp>
      <p:sp>
        <p:nvSpPr>
          <p:cNvPr id="5" name="副标题 4"/>
          <p:cNvSpPr>
            <a:spLocks noGrp="1"/>
          </p:cNvSpPr>
          <p:nvPr>
            <p:ph type="subTitle" idx="1"/>
          </p:nvPr>
        </p:nvSpPr>
        <p:spPr>
          <a:xfrm>
            <a:off x="8256587" y="5648856"/>
            <a:ext cx="3106738" cy="604308"/>
          </a:xfrm>
        </p:spPr>
        <p:txBody>
          <a:bodyPr>
            <a:noAutofit/>
          </a:bodyPr>
          <a:lstStyle/>
          <a:p>
            <a:r>
              <a:rPr lang="zh-CN" altLang="en-US" sz="2800" b="1" dirty="0" smtClean="0">
                <a:solidFill>
                  <a:schemeClr val="tx1"/>
                </a:solidFill>
                <a:latin typeface="黑体" panose="02010609060101010101" pitchFamily="49" charset="-122"/>
                <a:ea typeface="黑体" panose="02010609060101010101" pitchFamily="49" charset="-122"/>
              </a:rPr>
              <a:t>报告人：李晓林</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6"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83" y="316172"/>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6231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84212" y="1323975"/>
            <a:ext cx="10487025" cy="5314950"/>
          </a:xfrm>
        </p:spPr>
        <p:txBody>
          <a:bodyPr>
            <a:normAutofit/>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9</a:t>
            </a:r>
            <a:r>
              <a:rPr lang="zh-CN" altLang="en-US" sz="2400" b="1" dirty="0" smtClean="0">
                <a:solidFill>
                  <a:srgbClr val="002060"/>
                </a:solidFill>
                <a:latin typeface="黑体" panose="02010609060101010101" pitchFamily="49" charset="-122"/>
                <a:ea typeface="黑体" panose="02010609060101010101" pitchFamily="49" charset="-122"/>
              </a:rPr>
              <a:t>、要求在资产配置中落实党中央国务院“过紧日子”思想：</a:t>
            </a:r>
            <a:endParaRPr lang="zh-CN" altLang="en-US" sz="2400" b="1" dirty="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smtClean="0">
                <a:solidFill>
                  <a:srgbClr val="002060"/>
                </a:solidFill>
                <a:latin typeface="黑体" panose="02010609060101010101" pitchFamily="49" charset="-122"/>
                <a:ea typeface="黑体" panose="02010609060101010101" pitchFamily="49" charset="-122"/>
              </a:rPr>
              <a:t>要求行政</a:t>
            </a:r>
            <a:r>
              <a:rPr lang="zh-CN" altLang="en-US" sz="2400" b="1" dirty="0">
                <a:solidFill>
                  <a:srgbClr val="002060"/>
                </a:solidFill>
                <a:latin typeface="黑体" panose="02010609060101010101" pitchFamily="49" charset="-122"/>
                <a:ea typeface="黑体" panose="02010609060101010101" pitchFamily="49" charset="-122"/>
              </a:rPr>
              <a:t>单位国有资产应当</a:t>
            </a:r>
            <a:r>
              <a:rPr lang="zh-CN" altLang="en-US" sz="2400" b="1" dirty="0">
                <a:solidFill>
                  <a:srgbClr val="C00000"/>
                </a:solidFill>
                <a:latin typeface="黑体" panose="02010609060101010101" pitchFamily="49" charset="-122"/>
                <a:ea typeface="黑体" panose="02010609060101010101" pitchFamily="49" charset="-122"/>
              </a:rPr>
              <a:t>用于本单位履行职能的需要</a:t>
            </a:r>
            <a:r>
              <a:rPr lang="zh-CN" altLang="en-US" sz="2400" b="1" dirty="0">
                <a:solidFill>
                  <a:srgbClr val="002060"/>
                </a:solidFill>
                <a:latin typeface="黑体" panose="02010609060101010101" pitchFamily="49" charset="-122"/>
                <a:ea typeface="黑体" panose="02010609060101010101" pitchFamily="49" charset="-122"/>
              </a:rPr>
              <a:t>，事业单位国有资产应当用于保障事业发展、提供公共服务。</a:t>
            </a:r>
          </a:p>
          <a:p>
            <a:pPr>
              <a:lnSpc>
                <a:spcPct val="150000"/>
              </a:lnSpc>
            </a:pPr>
            <a:r>
              <a:rPr lang="zh-CN" altLang="en-US" sz="2400" b="1" dirty="0" smtClean="0">
                <a:solidFill>
                  <a:srgbClr val="002060"/>
                </a:solidFill>
                <a:latin typeface="黑体" panose="02010609060101010101" pitchFamily="49" charset="-122"/>
                <a:ea typeface="黑体" panose="02010609060101010101" pitchFamily="49" charset="-122"/>
              </a:rPr>
              <a:t>要求</a:t>
            </a:r>
            <a:r>
              <a:rPr lang="zh-CN" altLang="en-US" sz="2400" b="1" dirty="0">
                <a:solidFill>
                  <a:srgbClr val="002060"/>
                </a:solidFill>
                <a:latin typeface="黑体" panose="02010609060101010101" pitchFamily="49" charset="-122"/>
                <a:ea typeface="黑体" panose="02010609060101010101" pitchFamily="49" charset="-122"/>
              </a:rPr>
              <a:t>行政事业单位应当</a:t>
            </a:r>
            <a:r>
              <a:rPr lang="zh-CN" altLang="en-US" sz="2400" b="1" dirty="0">
                <a:solidFill>
                  <a:srgbClr val="C00000"/>
                </a:solidFill>
                <a:latin typeface="黑体" panose="02010609060101010101" pitchFamily="49" charset="-122"/>
                <a:ea typeface="黑体" panose="02010609060101010101" pitchFamily="49" charset="-122"/>
              </a:rPr>
              <a:t>结合资产存量、资产配置标准、绩效目标、财政承受能力配置资产</a:t>
            </a:r>
            <a:r>
              <a:rPr lang="zh-CN" altLang="en-US" sz="2400" b="1" dirty="0">
                <a:solidFill>
                  <a:srgbClr val="002060"/>
                </a:solidFill>
                <a:latin typeface="黑体" panose="02010609060101010101" pitchFamily="49" charset="-122"/>
                <a:ea typeface="黑体" panose="02010609060101010101" pitchFamily="49" charset="-122"/>
              </a:rPr>
              <a:t>。超标准配置国有资产的，责令改正，情节较重的，对负有直接责任的主管人员和其他直接责任人员依法给予处分</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要求</a:t>
            </a:r>
            <a:r>
              <a:rPr lang="zh-CN" altLang="en-US" sz="2400" b="1" dirty="0">
                <a:solidFill>
                  <a:srgbClr val="C00000"/>
                </a:solidFill>
                <a:latin typeface="黑体" panose="02010609060101010101" pitchFamily="49" charset="-122"/>
                <a:ea typeface="黑体" panose="02010609060101010101" pitchFamily="49" charset="-122"/>
              </a:rPr>
              <a:t>调剂作为优先配置方式</a:t>
            </a:r>
            <a:r>
              <a:rPr lang="zh-CN" altLang="en-US" sz="2400" b="1" dirty="0">
                <a:solidFill>
                  <a:srgbClr val="002060"/>
                </a:solidFill>
                <a:latin typeface="黑体" panose="02010609060101010101" pitchFamily="49" charset="-122"/>
                <a:ea typeface="黑体" panose="02010609060101010101" pitchFamily="49" charset="-122"/>
              </a:rPr>
              <a:t>，规定行政事业单位应当优先通过调剂方式配置资产，不能调剂的，可以采用购置、建设、租用等方式。</a:t>
            </a:r>
          </a:p>
          <a:p>
            <a:endParaRPr lang="zh-CN" altLang="en-US" dirty="0"/>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6"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2041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818" y="1366835"/>
            <a:ext cx="10763250" cy="4962527"/>
          </a:xfrm>
        </p:spPr>
        <p:txBody>
          <a:bodyPr>
            <a:normAutofit lnSpcReduction="10000"/>
          </a:bodyPr>
          <a:lstStyle/>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配置资产要与</a:t>
            </a:r>
            <a:r>
              <a:rPr lang="zh-CN" altLang="en-US" sz="2400" b="1" dirty="0">
                <a:solidFill>
                  <a:srgbClr val="C00000"/>
                </a:solidFill>
                <a:latin typeface="黑体" panose="02010609060101010101" pitchFamily="49" charset="-122"/>
                <a:ea typeface="黑体" panose="02010609060101010101" pitchFamily="49" charset="-122"/>
              </a:rPr>
              <a:t>预算编制结合</a:t>
            </a:r>
            <a:r>
              <a:rPr lang="zh-CN" altLang="en-US" sz="2400" b="1" dirty="0">
                <a:solidFill>
                  <a:srgbClr val="002060"/>
                </a:solidFill>
                <a:latin typeface="黑体" panose="02010609060101010101" pitchFamily="49" charset="-122"/>
                <a:ea typeface="黑体" panose="02010609060101010101" pitchFamily="49" charset="-122"/>
              </a:rPr>
              <a:t>，要求行政事业单位购置、建设、租用资产应当提出资产配置需求，编制资产配置相关支出预算，并严格按照预算管理规定和财政部门批复的预算配置资产</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a:solidFill>
                  <a:srgbClr val="002060"/>
                </a:solidFill>
                <a:latin typeface="黑体" panose="02010609060101010101" pitchFamily="49" charset="-122"/>
                <a:ea typeface="黑体" panose="02010609060101010101" pitchFamily="49" charset="-122"/>
              </a:rPr>
              <a:t>对县级以上人民政府投资建设公共基础设施应当依法</a:t>
            </a:r>
            <a:r>
              <a:rPr lang="zh-CN" altLang="en-US" sz="2400" b="1" dirty="0">
                <a:solidFill>
                  <a:srgbClr val="C00000"/>
                </a:solidFill>
                <a:latin typeface="黑体" panose="02010609060101010101" pitchFamily="49" charset="-122"/>
                <a:ea typeface="黑体" panose="02010609060101010101" pitchFamily="49" charset="-122"/>
              </a:rPr>
              <a:t>落实资金来源，加强预算约束</a:t>
            </a:r>
            <a:r>
              <a:rPr lang="zh-CN" altLang="en-US" sz="2400" b="1" dirty="0">
                <a:solidFill>
                  <a:srgbClr val="002060"/>
                </a:solidFill>
                <a:latin typeface="黑体" panose="02010609060101010101" pitchFamily="49" charset="-122"/>
                <a:ea typeface="黑体" panose="02010609060101010101" pitchFamily="49" charset="-122"/>
              </a:rPr>
              <a:t>，防范政府债务风险</a:t>
            </a:r>
            <a:r>
              <a:rPr lang="zh-CN" altLang="en-US" sz="2400" b="1" dirty="0" smtClean="0">
                <a:solidFill>
                  <a:srgbClr val="002060"/>
                </a:solidFill>
                <a:latin typeface="黑体" panose="02010609060101010101" pitchFamily="49" charset="-122"/>
                <a:ea typeface="黑体" panose="02010609060101010101" pitchFamily="49" charset="-122"/>
              </a:rPr>
              <a:t>。</a:t>
            </a:r>
            <a:endParaRPr lang="zh-CN" altLang="en-US" sz="2400" b="1" dirty="0">
              <a:solidFill>
                <a:srgbClr val="002060"/>
              </a:solidFill>
              <a:latin typeface="黑体" panose="02010609060101010101" pitchFamily="49" charset="-122"/>
              <a:ea typeface="黑体" panose="02010609060101010101" pitchFamily="49" charset="-122"/>
            </a:endParaRP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10</a:t>
            </a:r>
            <a:r>
              <a:rPr lang="zh-CN" altLang="en-US" sz="2400" b="1" dirty="0" smtClean="0">
                <a:solidFill>
                  <a:srgbClr val="002060"/>
                </a:solidFill>
                <a:latin typeface="黑体" panose="02010609060101010101" pitchFamily="49" charset="-122"/>
                <a:ea typeface="黑体" panose="02010609060101010101" pitchFamily="49" charset="-122"/>
              </a:rPr>
              <a:t>、要求规范</a:t>
            </a:r>
            <a:r>
              <a:rPr lang="zh-CN" altLang="en-US" sz="2400" b="1" dirty="0">
                <a:solidFill>
                  <a:srgbClr val="002060"/>
                </a:solidFill>
                <a:latin typeface="黑体" panose="02010609060101010101" pitchFamily="49" charset="-122"/>
                <a:ea typeface="黑体" panose="02010609060101010101" pitchFamily="49" charset="-122"/>
              </a:rPr>
              <a:t>资产</a:t>
            </a:r>
            <a:r>
              <a:rPr lang="zh-CN" altLang="en-US" sz="2400" b="1" dirty="0">
                <a:solidFill>
                  <a:srgbClr val="C00000"/>
                </a:solidFill>
                <a:latin typeface="黑体" panose="02010609060101010101" pitchFamily="49" charset="-122"/>
                <a:ea typeface="黑体" panose="02010609060101010101" pitchFamily="49" charset="-122"/>
              </a:rPr>
              <a:t>使用管理</a:t>
            </a:r>
            <a:r>
              <a:rPr lang="zh-CN" altLang="en-US" sz="2400" b="1" dirty="0">
                <a:solidFill>
                  <a:srgbClr val="002060"/>
                </a:solidFill>
                <a:latin typeface="黑体" panose="02010609060101010101" pitchFamily="49" charset="-122"/>
                <a:ea typeface="黑体" panose="02010609060101010101" pitchFamily="49" charset="-122"/>
              </a:rPr>
              <a:t>，要求行政事业单位明确资产使用人和管理人岗位责任，合理使用、管理资产，充分发挥资产效能</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鼓励</a:t>
            </a:r>
            <a:r>
              <a:rPr lang="zh-CN" altLang="en-US" sz="2400" b="1" dirty="0">
                <a:solidFill>
                  <a:srgbClr val="C00000"/>
                </a:solidFill>
                <a:latin typeface="黑体" panose="02010609060101010101" pitchFamily="49" charset="-122"/>
                <a:ea typeface="黑体" panose="02010609060101010101" pitchFamily="49" charset="-122"/>
              </a:rPr>
              <a:t>共享共用</a:t>
            </a:r>
            <a:r>
              <a:rPr lang="zh-CN" altLang="en-US" sz="2400" b="1" dirty="0">
                <a:solidFill>
                  <a:srgbClr val="002060"/>
                </a:solidFill>
                <a:latin typeface="黑体" panose="02010609060101010101" pitchFamily="49" charset="-122"/>
                <a:ea typeface="黑体" panose="02010609060101010101" pitchFamily="49" charset="-122"/>
              </a:rPr>
              <a:t>，规定县级以上人民政府及其有关部门应当建立健全国有资产共享共用机制，并鼓励行政事业单位在确保安全使用的前提下，推进本单位大型设备等国有资产共享共用工作。</a:t>
            </a:r>
          </a:p>
          <a:p>
            <a:endParaRPr lang="zh-CN" altLang="en-US" dirty="0"/>
          </a:p>
        </p:txBody>
      </p:sp>
      <p:sp>
        <p:nvSpPr>
          <p:cNvPr id="6"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5457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14337" y="1262062"/>
            <a:ext cx="11487151" cy="4343401"/>
          </a:xfrm>
        </p:spPr>
        <p:txBody>
          <a:bodyPr>
            <a:normAutofit/>
          </a:bodyPr>
          <a:lstStyle/>
          <a:p>
            <a:pPr>
              <a:lnSpc>
                <a:spcPts val="3500"/>
              </a:lnSpc>
            </a:pPr>
            <a:r>
              <a:rPr lang="en-US" altLang="zh-CN" sz="2400" b="1" dirty="0" smtClean="0">
                <a:solidFill>
                  <a:srgbClr val="002060"/>
                </a:solidFill>
                <a:latin typeface="黑体" panose="02010609060101010101" pitchFamily="49" charset="-122"/>
                <a:ea typeface="黑体" panose="02010609060101010101" pitchFamily="49" charset="-122"/>
              </a:rPr>
              <a:t>11</a:t>
            </a:r>
            <a:r>
              <a:rPr lang="zh-CN" altLang="en-US" sz="2400" b="1" dirty="0" smtClean="0">
                <a:solidFill>
                  <a:srgbClr val="002060"/>
                </a:solidFill>
                <a:latin typeface="黑体" panose="02010609060101010101" pitchFamily="49" charset="-122"/>
                <a:ea typeface="黑体" panose="02010609060101010101" pitchFamily="49" charset="-122"/>
              </a:rPr>
              <a:t>、严格资产收入管理：</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ts val="3500"/>
              </a:lnSpc>
            </a:pPr>
            <a:r>
              <a:rPr lang="zh-CN" altLang="en-US" sz="2400" b="1" dirty="0" smtClean="0">
                <a:solidFill>
                  <a:srgbClr val="C00000"/>
                </a:solidFill>
                <a:latin typeface="黑体" panose="02010609060101010101" pitchFamily="49" charset="-122"/>
                <a:ea typeface="黑体" panose="02010609060101010101" pitchFamily="49" charset="-122"/>
              </a:rPr>
              <a:t>行政</a:t>
            </a:r>
            <a:r>
              <a:rPr lang="zh-CN" altLang="en-US" sz="2400" b="1" dirty="0">
                <a:solidFill>
                  <a:srgbClr val="C00000"/>
                </a:solidFill>
                <a:latin typeface="黑体" panose="02010609060101010101" pitchFamily="49" charset="-122"/>
                <a:ea typeface="黑体" panose="02010609060101010101" pitchFamily="49" charset="-122"/>
              </a:rPr>
              <a:t>单位</a:t>
            </a:r>
            <a:r>
              <a:rPr lang="zh-CN" altLang="en-US" sz="2400" b="1" dirty="0">
                <a:solidFill>
                  <a:srgbClr val="002060"/>
                </a:solidFill>
                <a:latin typeface="黑体" panose="02010609060101010101" pitchFamily="49" charset="-122"/>
                <a:ea typeface="黑体" panose="02010609060101010101" pitchFamily="49" charset="-122"/>
              </a:rPr>
              <a:t>国有资产出租和处置等收入，应当按照政府非税收入和国库集中收缴制度的有关规定管理</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ts val="3500"/>
              </a:lnSpc>
            </a:pPr>
            <a:r>
              <a:rPr lang="zh-CN" altLang="en-US" sz="2400" b="1" dirty="0" smtClean="0">
                <a:solidFill>
                  <a:srgbClr val="C00000"/>
                </a:solidFill>
                <a:latin typeface="黑体" panose="02010609060101010101" pitchFamily="49" charset="-122"/>
                <a:ea typeface="黑体" panose="02010609060101010101" pitchFamily="49" charset="-122"/>
              </a:rPr>
              <a:t>事业单位</a:t>
            </a:r>
            <a:r>
              <a:rPr lang="zh-CN" altLang="en-US" sz="2400" b="1" dirty="0">
                <a:solidFill>
                  <a:srgbClr val="C00000"/>
                </a:solidFill>
                <a:latin typeface="黑体" panose="02010609060101010101" pitchFamily="49" charset="-122"/>
                <a:ea typeface="黑体" panose="02010609060101010101" pitchFamily="49" charset="-122"/>
              </a:rPr>
              <a:t>国</a:t>
            </a:r>
            <a:r>
              <a:rPr lang="zh-CN" altLang="en-US" sz="2400" b="1" dirty="0">
                <a:solidFill>
                  <a:srgbClr val="002060"/>
                </a:solidFill>
                <a:latin typeface="黑体" panose="02010609060101010101" pitchFamily="49" charset="-122"/>
                <a:ea typeface="黑体" panose="02010609060101010101" pitchFamily="49" charset="-122"/>
              </a:rPr>
              <a:t>有资产的处置收入，除国家另有规定外，应当按照政府非税收入和国库集中收缴制度的有关规定管理；事业单位国有资产使用形成的收入，由本级人民政府财政部门规定具体管理办法</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ts val="3500"/>
              </a:lnSpc>
            </a:pPr>
            <a:r>
              <a:rPr lang="zh-CN" altLang="en-US" sz="2400" b="1" dirty="0" smtClean="0">
                <a:solidFill>
                  <a:srgbClr val="002060"/>
                </a:solidFill>
                <a:latin typeface="黑体" panose="02010609060101010101" pitchFamily="49" charset="-122"/>
                <a:ea typeface="黑体" panose="02010609060101010101" pitchFamily="49" charset="-122"/>
              </a:rPr>
              <a:t>行政</a:t>
            </a:r>
            <a:r>
              <a:rPr lang="zh-CN" altLang="en-US" sz="2400" b="1" dirty="0">
                <a:solidFill>
                  <a:srgbClr val="002060"/>
                </a:solidFill>
                <a:latin typeface="黑体" panose="02010609060101010101" pitchFamily="49" charset="-122"/>
                <a:ea typeface="黑体" panose="02010609060101010101" pitchFamily="49" charset="-122"/>
              </a:rPr>
              <a:t>事业单位应当及时收取各类资产收入，不得违反国家规定多收、少收、不收、侵占、私分、截留、占用、挪用、隐匿、坐支</a:t>
            </a:r>
            <a:r>
              <a:rPr lang="zh-CN" altLang="en-US" sz="2400" b="1" dirty="0" smtClean="0">
                <a:solidFill>
                  <a:srgbClr val="002060"/>
                </a:solidFill>
                <a:latin typeface="黑体" panose="02010609060101010101" pitchFamily="49" charset="-122"/>
                <a:ea typeface="黑体" panose="02010609060101010101" pitchFamily="49" charset="-122"/>
              </a:rPr>
              <a:t>。</a:t>
            </a:r>
            <a:endParaRPr lang="zh-CN" altLang="en-US" sz="2400" b="1" dirty="0">
              <a:solidFill>
                <a:srgbClr val="002060"/>
              </a:solidFill>
              <a:latin typeface="黑体" panose="02010609060101010101" pitchFamily="49" charset="-122"/>
              <a:ea typeface="黑体" panose="02010609060101010101" pitchFamily="49" charset="-122"/>
            </a:endParaRPr>
          </a:p>
        </p:txBody>
      </p:sp>
      <p:sp>
        <p:nvSpPr>
          <p:cNvPr id="5" name="标题 1"/>
          <p:cNvSpPr>
            <a:spLocks noGrp="1"/>
          </p:cNvSpPr>
          <p:nvPr>
            <p:ph type="title"/>
          </p:nvPr>
        </p:nvSpPr>
        <p:spPr>
          <a:xfrm>
            <a:off x="693737" y="281516"/>
            <a:ext cx="8534400" cy="865718"/>
          </a:xfrm>
        </p:spPr>
        <p:txBody>
          <a:bodyPr/>
          <a:lstStyle/>
          <a:p>
            <a:r>
              <a:rPr lang="zh-CN" altLang="en-US" b="1" dirty="0">
                <a:latin typeface="黑体" panose="02010609060101010101" pitchFamily="49" charset="-122"/>
                <a:ea typeface="黑体" panose="02010609060101010101" pitchFamily="49" charset="-122"/>
              </a:rPr>
              <a:t>一、新形势背景对国有资产管理的</a:t>
            </a:r>
            <a:r>
              <a:rPr lang="zh-CN" altLang="en-US" b="1" dirty="0" smtClean="0">
                <a:latin typeface="黑体" panose="02010609060101010101" pitchFamily="49" charset="-122"/>
                <a:ea typeface="黑体" panose="02010609060101010101" pitchFamily="49" charset="-122"/>
              </a:rPr>
              <a:t>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2741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42963" y="1362075"/>
            <a:ext cx="10663237" cy="5276850"/>
          </a:xfrm>
        </p:spPr>
        <p:txBody>
          <a:bodyPr>
            <a:normAutofit/>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12</a:t>
            </a:r>
            <a:r>
              <a:rPr lang="zh-CN" altLang="en-US" sz="2400" b="1" dirty="0" smtClean="0">
                <a:solidFill>
                  <a:srgbClr val="002060"/>
                </a:solidFill>
                <a:latin typeface="黑体" panose="02010609060101010101" pitchFamily="49" charset="-122"/>
                <a:ea typeface="黑体" panose="02010609060101010101" pitchFamily="49" charset="-122"/>
              </a:rPr>
              <a:t>、要求在</a:t>
            </a:r>
            <a:r>
              <a:rPr lang="zh-CN" altLang="en-US" sz="2400" b="1" dirty="0" smtClean="0">
                <a:solidFill>
                  <a:srgbClr val="C00000"/>
                </a:solidFill>
                <a:latin typeface="黑体" panose="02010609060101010101" pitchFamily="49" charset="-122"/>
                <a:ea typeface="黑体" panose="02010609060101010101" pitchFamily="49" charset="-122"/>
              </a:rPr>
              <a:t>决算报告</a:t>
            </a:r>
            <a:r>
              <a:rPr lang="zh-CN" altLang="en-US" sz="2400" b="1" dirty="0" smtClean="0">
                <a:solidFill>
                  <a:srgbClr val="002060"/>
                </a:solidFill>
                <a:latin typeface="黑体" panose="02010609060101010101" pitchFamily="49" charset="-122"/>
                <a:ea typeface="黑体" panose="02010609060101010101" pitchFamily="49" charset="-122"/>
              </a:rPr>
              <a:t>中</a:t>
            </a:r>
            <a:r>
              <a:rPr lang="zh-CN" altLang="en-US" sz="2400" b="1" dirty="0">
                <a:solidFill>
                  <a:srgbClr val="002060"/>
                </a:solidFill>
                <a:latin typeface="黑体" panose="02010609060101010101" pitchFamily="49" charset="-122"/>
                <a:ea typeface="黑体" panose="02010609060101010101" pitchFamily="49" charset="-122"/>
              </a:rPr>
              <a:t>全面、真实、准确反映其国有资产收入、支出以及国有资产存量情况</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13</a:t>
            </a:r>
            <a:r>
              <a:rPr lang="zh-CN" altLang="en-US" sz="2400" b="1" dirty="0" smtClean="0">
                <a:solidFill>
                  <a:srgbClr val="002060"/>
                </a:solidFill>
                <a:latin typeface="黑体" panose="02010609060101010101" pitchFamily="49" charset="-122"/>
                <a:ea typeface="黑体" panose="02010609060101010101" pitchFamily="49" charset="-122"/>
              </a:rPr>
              <a:t>、要求加强</a:t>
            </a:r>
            <a:r>
              <a:rPr lang="zh-CN" altLang="en-US" sz="2400" b="1" dirty="0" smtClean="0">
                <a:solidFill>
                  <a:srgbClr val="C00000"/>
                </a:solidFill>
                <a:latin typeface="黑体" panose="02010609060101010101" pitchFamily="49" charset="-122"/>
                <a:ea typeface="黑体" panose="02010609060101010101" pitchFamily="49" charset="-122"/>
              </a:rPr>
              <a:t>绩效</a:t>
            </a:r>
            <a:r>
              <a:rPr lang="zh-CN" altLang="en-US" sz="2400" b="1" dirty="0">
                <a:solidFill>
                  <a:srgbClr val="C00000"/>
                </a:solidFill>
                <a:latin typeface="黑体" panose="02010609060101010101" pitchFamily="49" charset="-122"/>
                <a:ea typeface="黑体" panose="02010609060101010101" pitchFamily="49" charset="-122"/>
              </a:rPr>
              <a:t>管理</a:t>
            </a:r>
            <a:r>
              <a:rPr lang="zh-CN" altLang="en-US" sz="2400" b="1" dirty="0" smtClean="0">
                <a:solidFill>
                  <a:srgbClr val="002060"/>
                </a:solidFill>
                <a:latin typeface="黑体" panose="02010609060101010101" pitchFamily="49" charset="-122"/>
                <a:ea typeface="黑体" panose="02010609060101010101" pitchFamily="49" charset="-122"/>
              </a:rPr>
              <a:t>，建立</a:t>
            </a:r>
            <a:r>
              <a:rPr lang="zh-CN" altLang="en-US" sz="2400" b="1" dirty="0">
                <a:solidFill>
                  <a:srgbClr val="002060"/>
                </a:solidFill>
                <a:latin typeface="黑体" panose="02010609060101010101" pitchFamily="49" charset="-122"/>
                <a:ea typeface="黑体" panose="02010609060101010101" pitchFamily="49" charset="-122"/>
              </a:rPr>
              <a:t>国有资产绩效管理制度，建立健全绩效指标和标准，有序开展国有资产绩效管理工作</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14</a:t>
            </a:r>
            <a:r>
              <a:rPr lang="zh-CN" altLang="en-US" sz="2400" b="1" dirty="0" smtClean="0">
                <a:solidFill>
                  <a:srgbClr val="002060"/>
                </a:solidFill>
                <a:latin typeface="黑体" panose="02010609060101010101" pitchFamily="49" charset="-122"/>
                <a:ea typeface="黑体" panose="02010609060101010101" pitchFamily="49" charset="-122"/>
              </a:rPr>
              <a:t>、要求</a:t>
            </a:r>
            <a:r>
              <a:rPr lang="zh-CN" altLang="en-US" sz="2400" b="1" dirty="0">
                <a:solidFill>
                  <a:srgbClr val="002060"/>
                </a:solidFill>
                <a:latin typeface="黑体" panose="02010609060101010101" pitchFamily="49" charset="-122"/>
                <a:ea typeface="黑体" panose="02010609060101010101" pitchFamily="49" charset="-122"/>
              </a:rPr>
              <a:t>加强国有资产安全完整、提高资产效能管理。对建立</a:t>
            </a:r>
            <a:r>
              <a:rPr lang="zh-CN" altLang="en-US" sz="2400" b="1" dirty="0">
                <a:solidFill>
                  <a:srgbClr val="C00000"/>
                </a:solidFill>
                <a:latin typeface="黑体" panose="02010609060101010101" pitchFamily="49" charset="-122"/>
                <a:ea typeface="黑体" panose="02010609060101010101" pitchFamily="49" charset="-122"/>
              </a:rPr>
              <a:t>资产台账、会计核算、资产盘点、资产评估、资产清查、权属登记、资产纠纷处理和信息化</a:t>
            </a:r>
            <a:r>
              <a:rPr lang="zh-CN" altLang="en-US" sz="2400" b="1" dirty="0" smtClean="0">
                <a:solidFill>
                  <a:srgbClr val="002060"/>
                </a:solidFill>
                <a:latin typeface="黑体" panose="02010609060101010101" pitchFamily="49" charset="-122"/>
                <a:ea typeface="黑体" panose="02010609060101010101" pitchFamily="49" charset="-122"/>
              </a:rPr>
              <a:t>等提出了明确要求。</a:t>
            </a:r>
            <a:endParaRPr lang="zh-CN" altLang="en-US" sz="2400" b="1" dirty="0">
              <a:solidFill>
                <a:srgbClr val="002060"/>
              </a:solidFill>
              <a:latin typeface="黑体" panose="02010609060101010101" pitchFamily="49" charset="-122"/>
              <a:ea typeface="黑体" panose="02010609060101010101" pitchFamily="49" charset="-122"/>
            </a:endParaRPr>
          </a:p>
          <a:p>
            <a:pPr marL="0" indent="0">
              <a:lnSpc>
                <a:spcPct val="150000"/>
              </a:lnSpc>
              <a:buNone/>
            </a:pPr>
            <a:endParaRPr lang="zh-CN" altLang="en-US" sz="2400" b="1" dirty="0">
              <a:solidFill>
                <a:srgbClr val="002060"/>
              </a:solidFill>
              <a:latin typeface="黑体" panose="02010609060101010101" pitchFamily="49" charset="-122"/>
              <a:ea typeface="黑体" panose="02010609060101010101" pitchFamily="49" charset="-122"/>
            </a:endParaRPr>
          </a:p>
        </p:txBody>
      </p:sp>
      <p:sp>
        <p:nvSpPr>
          <p:cNvPr id="4"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5"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013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19175" y="1490661"/>
            <a:ext cx="10715625" cy="3595689"/>
          </a:xfrm>
        </p:spPr>
        <p:txBody>
          <a:bodyPr>
            <a:noAutofit/>
          </a:bodyPr>
          <a:lstStyle/>
          <a:p>
            <a:pPr>
              <a:lnSpc>
                <a:spcPct val="150000"/>
              </a:lnSpc>
            </a:pPr>
            <a:r>
              <a:rPr lang="zh-CN" altLang="en-US" sz="2400" b="1" dirty="0" smtClean="0">
                <a:solidFill>
                  <a:srgbClr val="002060"/>
                </a:solidFill>
                <a:latin typeface="黑体" panose="02010609060101010101" pitchFamily="49" charset="-122"/>
                <a:ea typeface="黑体" panose="02010609060101010101" pitchFamily="49" charset="-122"/>
              </a:rPr>
              <a:t>建立</a:t>
            </a:r>
            <a:r>
              <a:rPr lang="zh-CN" altLang="en-US" sz="2400" b="1" dirty="0" smtClean="0">
                <a:solidFill>
                  <a:srgbClr val="C00000"/>
                </a:solidFill>
                <a:latin typeface="黑体" panose="02010609060101010101" pitchFamily="49" charset="-122"/>
                <a:ea typeface="黑体" panose="02010609060101010101" pitchFamily="49" charset="-122"/>
              </a:rPr>
              <a:t>资产</a:t>
            </a:r>
            <a:r>
              <a:rPr lang="zh-CN" altLang="en-US" sz="2400" b="1" dirty="0">
                <a:solidFill>
                  <a:srgbClr val="C00000"/>
                </a:solidFill>
                <a:latin typeface="黑体" panose="02010609060101010101" pitchFamily="49" charset="-122"/>
                <a:ea typeface="黑体" panose="02010609060101010101" pitchFamily="49" charset="-122"/>
              </a:rPr>
              <a:t>台账</a:t>
            </a:r>
            <a:r>
              <a:rPr lang="zh-CN" altLang="en-US" sz="2400" b="1" dirty="0">
                <a:solidFill>
                  <a:srgbClr val="002060"/>
                </a:solidFill>
                <a:latin typeface="黑体" panose="02010609060101010101" pitchFamily="49" charset="-122"/>
                <a:ea typeface="黑体" panose="02010609060101010101" pitchFamily="49" charset="-122"/>
              </a:rPr>
              <a:t>，依照国家统一的会计制度进行会计核算，不得形成账外资产。</a:t>
            </a:r>
          </a:p>
          <a:p>
            <a:pPr>
              <a:lnSpc>
                <a:spcPct val="150000"/>
              </a:lnSpc>
            </a:pPr>
            <a:r>
              <a:rPr lang="zh-CN" altLang="en-US" sz="2400" b="1" dirty="0" smtClean="0">
                <a:solidFill>
                  <a:srgbClr val="002060"/>
                </a:solidFill>
                <a:latin typeface="黑体" panose="02010609060101010101" pitchFamily="49" charset="-122"/>
                <a:ea typeface="黑体" panose="02010609060101010101" pitchFamily="49" charset="-122"/>
              </a:rPr>
              <a:t>定期</a:t>
            </a:r>
            <a:r>
              <a:rPr lang="zh-CN" altLang="en-US" sz="2400" b="1" dirty="0">
                <a:solidFill>
                  <a:srgbClr val="002060"/>
                </a:solidFill>
                <a:latin typeface="黑体" panose="02010609060101010101" pitchFamily="49" charset="-122"/>
                <a:ea typeface="黑体" panose="02010609060101010101" pitchFamily="49" charset="-122"/>
              </a:rPr>
              <a:t>或者不定期对</a:t>
            </a:r>
            <a:r>
              <a:rPr lang="zh-CN" altLang="en-US" sz="2400" b="1" dirty="0">
                <a:solidFill>
                  <a:srgbClr val="C00000"/>
                </a:solidFill>
                <a:latin typeface="黑体" panose="02010609060101010101" pitchFamily="49" charset="-122"/>
                <a:ea typeface="黑体" panose="02010609060101010101" pitchFamily="49" charset="-122"/>
              </a:rPr>
              <a:t>资产进行盘点、对账</a:t>
            </a:r>
            <a:r>
              <a:rPr lang="zh-CN" altLang="en-US" sz="2400" b="1" dirty="0">
                <a:solidFill>
                  <a:srgbClr val="002060"/>
                </a:solidFill>
                <a:latin typeface="黑体" panose="02010609060101010101" pitchFamily="49" charset="-122"/>
                <a:ea typeface="黑体" panose="02010609060101010101" pitchFamily="49" charset="-122"/>
              </a:rPr>
              <a:t>，出现资产盘盈盘亏的，应当按照财务、会计和资产管理制度有关规定处理，做到</a:t>
            </a:r>
            <a:r>
              <a:rPr lang="zh-CN" altLang="en-US" sz="2400" b="1" dirty="0">
                <a:solidFill>
                  <a:srgbClr val="C00000"/>
                </a:solidFill>
                <a:latin typeface="黑体" panose="02010609060101010101" pitchFamily="49" charset="-122"/>
                <a:ea typeface="黑体" panose="02010609060101010101" pitchFamily="49" charset="-122"/>
              </a:rPr>
              <a:t>账实相符和账账相符</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国有资产进行转让、拍卖、置换、对外投资等，</a:t>
            </a:r>
            <a:r>
              <a:rPr lang="zh-CN" altLang="en-US" sz="2400" b="1" dirty="0" smtClean="0">
                <a:solidFill>
                  <a:srgbClr val="002060"/>
                </a:solidFill>
                <a:latin typeface="黑体" panose="02010609060101010101" pitchFamily="49" charset="-122"/>
                <a:ea typeface="黑体" panose="02010609060101010101" pitchFamily="49" charset="-122"/>
              </a:rPr>
              <a:t>应当进行</a:t>
            </a:r>
            <a:r>
              <a:rPr lang="zh-CN" altLang="en-US" sz="2400" b="1" dirty="0">
                <a:solidFill>
                  <a:srgbClr val="C00000"/>
                </a:solidFill>
                <a:latin typeface="黑体" panose="02010609060101010101" pitchFamily="49" charset="-122"/>
                <a:ea typeface="黑体" panose="02010609060101010101" pitchFamily="49" charset="-122"/>
              </a:rPr>
              <a:t>资产评估</a:t>
            </a:r>
            <a:r>
              <a:rPr lang="zh-CN" altLang="en-US" sz="2400" b="1" dirty="0">
                <a:solidFill>
                  <a:srgbClr val="002060"/>
                </a:solidFill>
                <a:latin typeface="黑体" panose="02010609060101010101" pitchFamily="49" charset="-122"/>
                <a:ea typeface="黑体" panose="02010609060101010101" pitchFamily="49" charset="-122"/>
              </a:rPr>
              <a:t>；以市场化方式出售、出租的，依照有关规定可以通过相应公共资源交易平台进行</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对开展</a:t>
            </a:r>
            <a:r>
              <a:rPr lang="zh-CN" altLang="en-US" sz="2400" b="1" dirty="0">
                <a:solidFill>
                  <a:srgbClr val="C00000"/>
                </a:solidFill>
                <a:latin typeface="黑体" panose="02010609060101010101" pitchFamily="49" charset="-122"/>
                <a:ea typeface="黑体" panose="02010609060101010101" pitchFamily="49" charset="-122"/>
              </a:rPr>
              <a:t>国有资产</a:t>
            </a:r>
            <a:r>
              <a:rPr lang="zh-CN" altLang="en-US" sz="2400" b="1" dirty="0" smtClean="0">
                <a:solidFill>
                  <a:srgbClr val="C00000"/>
                </a:solidFill>
                <a:latin typeface="黑体" panose="02010609060101010101" pitchFamily="49" charset="-122"/>
                <a:ea typeface="黑体" panose="02010609060101010101" pitchFamily="49" charset="-122"/>
              </a:rPr>
              <a:t>清查</a:t>
            </a:r>
            <a:r>
              <a:rPr lang="zh-CN" altLang="en-US" sz="2400" b="1" dirty="0" smtClean="0">
                <a:solidFill>
                  <a:srgbClr val="002060"/>
                </a:solidFill>
                <a:latin typeface="黑体" panose="02010609060101010101" pitchFamily="49" charset="-122"/>
                <a:ea typeface="黑体" panose="02010609060101010101" pitchFamily="49" charset="-122"/>
              </a:rPr>
              <a:t>，明确了几种情形。</a:t>
            </a:r>
            <a:endParaRPr lang="zh-CN" altLang="en-US" sz="2400" b="1" dirty="0">
              <a:solidFill>
                <a:srgbClr val="002060"/>
              </a:solidFill>
              <a:latin typeface="黑体" panose="02010609060101010101" pitchFamily="49" charset="-122"/>
              <a:ea typeface="黑体" panose="02010609060101010101" pitchFamily="49" charset="-122"/>
            </a:endParaRPr>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6575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76288" y="1162051"/>
            <a:ext cx="10834687" cy="5510212"/>
          </a:xfrm>
        </p:spPr>
        <p:txBody>
          <a:bodyPr>
            <a:normAutofit/>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15</a:t>
            </a:r>
            <a:r>
              <a:rPr lang="zh-CN" altLang="en-US" sz="2400" b="1" dirty="0" smtClean="0">
                <a:solidFill>
                  <a:srgbClr val="002060"/>
                </a:solidFill>
                <a:latin typeface="黑体" panose="02010609060101010101" pitchFamily="49" charset="-122"/>
                <a:ea typeface="黑体" panose="02010609060101010101" pitchFamily="49" charset="-122"/>
              </a:rPr>
              <a:t>、要求国务院财政部</a:t>
            </a:r>
            <a:r>
              <a:rPr lang="zh-CN" altLang="en-US" sz="2400" b="1" dirty="0">
                <a:solidFill>
                  <a:srgbClr val="002060"/>
                </a:solidFill>
                <a:latin typeface="黑体" panose="02010609060101010101" pitchFamily="49" charset="-122"/>
                <a:ea typeface="黑体" panose="02010609060101010101" pitchFamily="49" charset="-122"/>
              </a:rPr>
              <a:t>门应当建立全国行政事业性</a:t>
            </a:r>
            <a:r>
              <a:rPr lang="zh-CN" altLang="en-US" sz="2400" b="1" dirty="0">
                <a:solidFill>
                  <a:srgbClr val="C00000"/>
                </a:solidFill>
                <a:latin typeface="黑体" panose="02010609060101010101" pitchFamily="49" charset="-122"/>
                <a:ea typeface="黑体" panose="02010609060101010101" pitchFamily="49" charset="-122"/>
              </a:rPr>
              <a:t>国有资产管理信息系统</a:t>
            </a:r>
            <a:r>
              <a:rPr lang="zh-CN" altLang="en-US" sz="2400" b="1" dirty="0">
                <a:solidFill>
                  <a:srgbClr val="002060"/>
                </a:solidFill>
                <a:latin typeface="黑体" panose="02010609060101010101" pitchFamily="49" charset="-122"/>
                <a:ea typeface="黑体" panose="02010609060101010101" pitchFamily="49" charset="-122"/>
              </a:rPr>
              <a:t>，</a:t>
            </a:r>
            <a:r>
              <a:rPr lang="zh-CN" altLang="en-US" sz="2400" b="1" dirty="0">
                <a:solidFill>
                  <a:srgbClr val="C00000"/>
                </a:solidFill>
                <a:latin typeface="黑体" panose="02010609060101010101" pitchFamily="49" charset="-122"/>
                <a:ea typeface="黑体" panose="02010609060101010101" pitchFamily="49" charset="-122"/>
              </a:rPr>
              <a:t>推行资产管理网上办理，实现信息共享</a:t>
            </a:r>
            <a:r>
              <a:rPr lang="zh-CN" altLang="en-US" sz="2400" b="1" dirty="0">
                <a:solidFill>
                  <a:srgbClr val="002060"/>
                </a:solidFill>
                <a:latin typeface="黑体" panose="02010609060101010101" pitchFamily="49" charset="-122"/>
                <a:ea typeface="黑体" panose="02010609060101010101" pitchFamily="49" charset="-122"/>
              </a:rPr>
              <a:t>。</a:t>
            </a:r>
          </a:p>
          <a:p>
            <a:pPr>
              <a:lnSpc>
                <a:spcPts val="3800"/>
              </a:lnSpc>
            </a:pPr>
            <a:r>
              <a:rPr lang="en-US" altLang="zh-CN" sz="2400" b="1" dirty="0" smtClean="0">
                <a:solidFill>
                  <a:srgbClr val="002060"/>
                </a:solidFill>
                <a:latin typeface="黑体" panose="02010609060101010101" pitchFamily="49" charset="-122"/>
                <a:ea typeface="黑体" panose="02010609060101010101" pitchFamily="49" charset="-122"/>
              </a:rPr>
              <a:t>16</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a:solidFill>
                  <a:srgbClr val="002060"/>
                </a:solidFill>
                <a:latin typeface="黑体" panose="02010609060101010101" pitchFamily="49" charset="-122"/>
                <a:ea typeface="黑体" panose="02010609060101010101" pitchFamily="49" charset="-122"/>
              </a:rPr>
              <a:t>明确要求国务院向全国人大常委会</a:t>
            </a:r>
            <a:r>
              <a:rPr lang="zh-CN" altLang="en-US" sz="2400" b="1" dirty="0">
                <a:solidFill>
                  <a:srgbClr val="C00000"/>
                </a:solidFill>
                <a:latin typeface="黑体" panose="02010609060101010101" pitchFamily="49" charset="-122"/>
                <a:ea typeface="黑体" panose="02010609060101010101" pitchFamily="49" charset="-122"/>
              </a:rPr>
              <a:t>报告全国行政事业性国有资产管理情况</a:t>
            </a:r>
            <a:r>
              <a:rPr lang="zh-CN" altLang="en-US" sz="2400" b="1" dirty="0">
                <a:solidFill>
                  <a:srgbClr val="002060"/>
                </a:solidFill>
                <a:latin typeface="黑体" panose="02010609060101010101" pitchFamily="49" charset="-122"/>
                <a:ea typeface="黑体" panose="02010609060101010101" pitchFamily="49" charset="-122"/>
              </a:rPr>
              <a:t>，县级以上地方人民政府按照规定向本级人大常委会报告行政事业性国有资产管理情况。</a:t>
            </a:r>
          </a:p>
          <a:p>
            <a:pPr>
              <a:lnSpc>
                <a:spcPts val="3800"/>
              </a:lnSpc>
            </a:pPr>
            <a:r>
              <a:rPr lang="en-US" altLang="zh-CN" sz="2400" b="1" dirty="0" smtClean="0">
                <a:solidFill>
                  <a:srgbClr val="002060"/>
                </a:solidFill>
                <a:latin typeface="黑体" panose="02010609060101010101" pitchFamily="49" charset="-122"/>
                <a:ea typeface="黑体" panose="02010609060101010101" pitchFamily="49" charset="-122"/>
              </a:rPr>
              <a:t>17</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a:solidFill>
                  <a:srgbClr val="002060"/>
                </a:solidFill>
                <a:latin typeface="黑体" panose="02010609060101010101" pitchFamily="49" charset="-122"/>
                <a:ea typeface="黑体" panose="02010609060101010101" pitchFamily="49" charset="-122"/>
              </a:rPr>
              <a:t>要求</a:t>
            </a:r>
            <a:r>
              <a:rPr lang="zh-CN" altLang="en-US" sz="2400" b="1" dirty="0">
                <a:solidFill>
                  <a:srgbClr val="C00000"/>
                </a:solidFill>
                <a:latin typeface="黑体" panose="02010609060101010101" pitchFamily="49" charset="-122"/>
                <a:ea typeface="黑体" panose="02010609060101010101" pitchFamily="49" charset="-122"/>
              </a:rPr>
              <a:t>细化资产管理情况报告的内容</a:t>
            </a:r>
            <a:r>
              <a:rPr lang="zh-CN" altLang="en-US" sz="2400" b="1" dirty="0">
                <a:solidFill>
                  <a:srgbClr val="002060"/>
                </a:solidFill>
                <a:latin typeface="黑体" panose="02010609060101010101" pitchFamily="49" charset="-122"/>
                <a:ea typeface="黑体" panose="02010609060101010101" pitchFamily="49" charset="-122"/>
              </a:rPr>
              <a:t>，主要包括资产负债总量，相关管理制度建立和实施，资产配置、使用、处置和效益，推进管理体制机制改革等情况，并按照国家有关规定向社会公开管理情况</a:t>
            </a:r>
            <a:r>
              <a:rPr lang="zh-CN" altLang="en-US" sz="2400" b="1" dirty="0" smtClean="0">
                <a:solidFill>
                  <a:srgbClr val="002060"/>
                </a:solidFill>
                <a:latin typeface="黑体" panose="02010609060101010101" pitchFamily="49" charset="-122"/>
                <a:ea typeface="黑体" panose="02010609060101010101" pitchFamily="49" charset="-122"/>
              </a:rPr>
              <a:t>。</a:t>
            </a:r>
            <a:endParaRPr lang="zh-CN" altLang="en-US" sz="2400" b="1" dirty="0">
              <a:solidFill>
                <a:srgbClr val="002060"/>
              </a:solidFill>
              <a:latin typeface="黑体" panose="02010609060101010101" pitchFamily="49" charset="-122"/>
              <a:ea typeface="黑体" panose="02010609060101010101" pitchFamily="49" charset="-122"/>
            </a:endParaRPr>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9685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1962" y="1452561"/>
            <a:ext cx="10934700" cy="3724277"/>
          </a:xfrm>
        </p:spPr>
        <p:txBody>
          <a:bodyPr>
            <a:normAutofit/>
          </a:bodyPr>
          <a:lstStyle/>
          <a:p>
            <a:pPr>
              <a:lnSpc>
                <a:spcPts val="3800"/>
              </a:lnSpc>
            </a:pPr>
            <a:r>
              <a:rPr lang="en-US" altLang="zh-CN" sz="2400" b="1" dirty="0" smtClean="0">
                <a:solidFill>
                  <a:srgbClr val="002060"/>
                </a:solidFill>
                <a:latin typeface="黑体" panose="02010609060101010101" pitchFamily="49" charset="-122"/>
                <a:ea typeface="黑体" panose="02010609060101010101" pitchFamily="49" charset="-122"/>
              </a:rPr>
              <a:t>18</a:t>
            </a:r>
            <a:r>
              <a:rPr lang="zh-CN" altLang="en-US" sz="2400" b="1" dirty="0" smtClean="0">
                <a:solidFill>
                  <a:srgbClr val="002060"/>
                </a:solidFill>
                <a:latin typeface="黑体" panose="02010609060101010101" pitchFamily="49" charset="-122"/>
                <a:ea typeface="黑体" panose="02010609060101010101" pitchFamily="49" charset="-122"/>
              </a:rPr>
              <a:t>、要求</a:t>
            </a:r>
            <a:r>
              <a:rPr lang="zh-CN" altLang="en-US" sz="2400" b="1" dirty="0" smtClean="0">
                <a:solidFill>
                  <a:srgbClr val="C00000"/>
                </a:solidFill>
                <a:latin typeface="黑体" panose="02010609060101010101" pitchFamily="49" charset="-122"/>
                <a:ea typeface="黑体" panose="02010609060101010101" pitchFamily="49" charset="-122"/>
              </a:rPr>
              <a:t>完善</a:t>
            </a:r>
            <a:r>
              <a:rPr lang="zh-CN" altLang="en-US" sz="2400" b="1" dirty="0">
                <a:solidFill>
                  <a:srgbClr val="C00000"/>
                </a:solidFill>
                <a:latin typeface="黑体" panose="02010609060101010101" pitchFamily="49" charset="-122"/>
                <a:ea typeface="黑体" panose="02010609060101010101" pitchFamily="49" charset="-122"/>
              </a:rPr>
              <a:t>报告程序</a:t>
            </a:r>
            <a:r>
              <a:rPr lang="zh-CN" altLang="en-US" sz="2400" b="1" dirty="0">
                <a:solidFill>
                  <a:srgbClr val="002060"/>
                </a:solidFill>
                <a:latin typeface="黑体" panose="02010609060101010101" pitchFamily="49" charset="-122"/>
                <a:ea typeface="黑体" panose="02010609060101010101" pitchFamily="49" charset="-122"/>
              </a:rPr>
              <a:t>。各部门所属单位应当每年编制本单位行政事业性国有资产管理情况报告，逐级报送相关部门；各部门汇总编制后报送本级政府财政部门。县级以上地方人民政府财政部门应当每年汇总本级和下级行政事业性国有资产管理情况，报送本级政府和上一级政府财政部门。</a:t>
            </a: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19</a:t>
            </a:r>
            <a:r>
              <a:rPr lang="zh-CN" altLang="en-US" sz="2400" b="1" dirty="0" smtClean="0">
                <a:solidFill>
                  <a:srgbClr val="002060"/>
                </a:solidFill>
                <a:latin typeface="黑体" panose="02010609060101010101" pitchFamily="49" charset="-122"/>
                <a:ea typeface="黑体" panose="02010609060101010101" pitchFamily="49" charset="-122"/>
              </a:rPr>
              <a:t>、明确</a:t>
            </a:r>
            <a:r>
              <a:rPr lang="zh-CN" altLang="en-US" sz="2400" b="1" dirty="0">
                <a:solidFill>
                  <a:srgbClr val="002060"/>
                </a:solidFill>
                <a:latin typeface="黑体" panose="02010609060101010101" pitchFamily="49" charset="-122"/>
                <a:ea typeface="黑体" panose="02010609060101010101" pitchFamily="49" charset="-122"/>
              </a:rPr>
              <a:t>要求</a:t>
            </a:r>
            <a:r>
              <a:rPr lang="zh-CN" altLang="en-US" sz="2400" b="1" dirty="0">
                <a:solidFill>
                  <a:srgbClr val="C00000"/>
                </a:solidFill>
                <a:latin typeface="黑体" panose="02010609060101010101" pitchFamily="49" charset="-122"/>
                <a:ea typeface="黑体" panose="02010609060101010101" pitchFamily="49" charset="-122"/>
              </a:rPr>
              <a:t>接受人大监督、政府层级</a:t>
            </a:r>
            <a:r>
              <a:rPr lang="zh-CN" altLang="en-US" sz="2400" b="1" dirty="0" smtClean="0">
                <a:solidFill>
                  <a:srgbClr val="C00000"/>
                </a:solidFill>
                <a:latin typeface="黑体" panose="02010609060101010101" pitchFamily="49" charset="-122"/>
                <a:ea typeface="黑体" panose="02010609060101010101" pitchFamily="49" charset="-122"/>
              </a:rPr>
              <a:t>监督、强化</a:t>
            </a:r>
            <a:r>
              <a:rPr lang="zh-CN" altLang="en-US" sz="2400" b="1" dirty="0">
                <a:solidFill>
                  <a:srgbClr val="C00000"/>
                </a:solidFill>
                <a:latin typeface="黑体" panose="02010609060101010101" pitchFamily="49" charset="-122"/>
                <a:ea typeface="黑体" panose="02010609060101010101" pitchFamily="49" charset="-122"/>
              </a:rPr>
              <a:t>财政</a:t>
            </a:r>
            <a:r>
              <a:rPr lang="zh-CN" altLang="en-US" sz="2400" b="1" dirty="0" smtClean="0">
                <a:solidFill>
                  <a:srgbClr val="C00000"/>
                </a:solidFill>
                <a:latin typeface="黑体" panose="02010609060101010101" pitchFamily="49" charset="-122"/>
                <a:ea typeface="黑体" panose="02010609060101010101" pitchFamily="49" charset="-122"/>
              </a:rPr>
              <a:t>监督、落实审计监督和完善行业监督。</a:t>
            </a:r>
            <a:endParaRPr lang="zh-CN" altLang="en-US" sz="2400" dirty="0"/>
          </a:p>
        </p:txBody>
      </p:sp>
      <p:sp>
        <p:nvSpPr>
          <p:cNvPr id="5" name="标题 1"/>
          <p:cNvSpPr txBox="1">
            <a:spLocks/>
          </p:cNvSpPr>
          <p:nvPr/>
        </p:nvSpPr>
        <p:spPr>
          <a:xfrm>
            <a:off x="603249" y="255434"/>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dirty="0"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1574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a:p>
        </p:txBody>
      </p:sp>
      <p:sp>
        <p:nvSpPr>
          <p:cNvPr id="4" name="标题 1"/>
          <p:cNvSpPr txBox="1">
            <a:spLocks noGrp="1"/>
          </p:cNvSpPr>
          <p:nvPr>
            <p:ph type="title"/>
          </p:nvPr>
        </p:nvSpPr>
        <p:spPr>
          <a:xfrm>
            <a:off x="1707793" y="1789625"/>
            <a:ext cx="8534400"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592165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4"/>
          <p:cNvSpPr>
            <a:spLocks noGrp="1" noChangeArrowheads="1"/>
          </p:cNvSpPr>
          <p:nvPr>
            <p:ph type="subTitle" idx="4294967295"/>
          </p:nvPr>
        </p:nvSpPr>
        <p:spPr bwMode="auto">
          <a:xfrm>
            <a:off x="1560395" y="1412875"/>
            <a:ext cx="8424982" cy="304994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marL="0" indent="0">
              <a:lnSpc>
                <a:spcPct val="150000"/>
              </a:lnSpc>
            </a:pPr>
            <a:r>
              <a:rPr lang="en-US" altLang="zh-CN" sz="2800" b="1" dirty="0" smtClean="0">
                <a:solidFill>
                  <a:srgbClr val="002060"/>
                </a:solidFill>
                <a:latin typeface="黑体" panose="02010609060101010101" pitchFamily="49" charset="-122"/>
                <a:ea typeface="黑体" panose="02010609060101010101" pitchFamily="49" charset="-122"/>
                <a:cs typeface="仿宋_GB2312"/>
              </a:rPr>
              <a:t>1</a:t>
            </a:r>
            <a:r>
              <a:rPr lang="zh-CN" altLang="en-US" sz="2800" b="1" dirty="0" smtClean="0">
                <a:solidFill>
                  <a:srgbClr val="002060"/>
                </a:solidFill>
                <a:latin typeface="黑体" panose="02010609060101010101" pitchFamily="49" charset="-122"/>
                <a:ea typeface="黑体" panose="02010609060101010101" pitchFamily="49" charset="-122"/>
                <a:cs typeface="仿宋_GB2312"/>
              </a:rPr>
              <a:t>、</a:t>
            </a:r>
            <a:r>
              <a:rPr lang="zh-CN" altLang="zh-CN" sz="2800" b="1" dirty="0" smtClean="0">
                <a:solidFill>
                  <a:srgbClr val="C00000"/>
                </a:solidFill>
                <a:latin typeface="黑体" panose="02010609060101010101" pitchFamily="49" charset="-122"/>
                <a:ea typeface="黑体" panose="02010609060101010101" pitchFamily="49" charset="-122"/>
                <a:cs typeface="仿宋_GB2312"/>
              </a:rPr>
              <a:t>管理</a:t>
            </a:r>
            <a:r>
              <a:rPr lang="zh-CN" altLang="zh-CN" sz="2800" b="1" dirty="0">
                <a:solidFill>
                  <a:srgbClr val="C00000"/>
                </a:solidFill>
                <a:latin typeface="黑体" panose="02010609060101010101" pitchFamily="49" charset="-122"/>
                <a:ea typeface="黑体" panose="02010609060101010101" pitchFamily="49" charset="-122"/>
                <a:cs typeface="仿宋_GB2312"/>
              </a:rPr>
              <a:t>机构制度</a:t>
            </a:r>
            <a:r>
              <a:rPr lang="zh-CN" altLang="zh-CN" sz="2800" b="1" dirty="0" smtClean="0">
                <a:solidFill>
                  <a:srgbClr val="002060"/>
                </a:solidFill>
                <a:latin typeface="黑体" panose="02010609060101010101" pitchFamily="49" charset="-122"/>
                <a:ea typeface="黑体" panose="02010609060101010101" pitchFamily="49" charset="-122"/>
                <a:cs typeface="仿宋_GB2312"/>
              </a:rPr>
              <a:t>方面</a:t>
            </a:r>
            <a:endParaRPr lang="zh-CN" altLang="zh-CN" sz="28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en-US" altLang="zh-CN" sz="28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800" b="1" dirty="0" smtClean="0">
                <a:solidFill>
                  <a:srgbClr val="002060"/>
                </a:solidFill>
                <a:latin typeface="黑体" panose="02010609060101010101" pitchFamily="49" charset="-122"/>
                <a:ea typeface="黑体" panose="02010609060101010101" pitchFamily="49" charset="-122"/>
                <a:cs typeface="仿宋_GB2312"/>
              </a:rPr>
              <a:t>国有资产管理委员会</a:t>
            </a:r>
            <a:r>
              <a:rPr lang="zh-CN" altLang="zh-CN" sz="2800" b="1" dirty="0" smtClean="0">
                <a:solidFill>
                  <a:srgbClr val="002060"/>
                </a:solidFill>
                <a:latin typeface="黑体" panose="02010609060101010101" pitchFamily="49" charset="-122"/>
                <a:ea typeface="黑体" panose="02010609060101010101" pitchFamily="49" charset="-122"/>
                <a:cs typeface="仿宋_GB2312"/>
              </a:rPr>
              <a:t>未</a:t>
            </a:r>
            <a:r>
              <a:rPr lang="zh-CN" altLang="zh-CN" sz="2800" b="1" dirty="0">
                <a:solidFill>
                  <a:srgbClr val="002060"/>
                </a:solidFill>
                <a:latin typeface="黑体" panose="02010609060101010101" pitchFamily="49" charset="-122"/>
                <a:ea typeface="黑体" panose="02010609060101010101" pitchFamily="49" charset="-122"/>
                <a:cs typeface="仿宋_GB2312"/>
              </a:rPr>
              <a:t>成立或未能有效运行或职责不清；</a:t>
            </a:r>
          </a:p>
          <a:p>
            <a:pPr marL="0" indent="0">
              <a:lnSpc>
                <a:spcPct val="150000"/>
              </a:lnSpc>
            </a:pPr>
            <a:r>
              <a:rPr lang="en-US" altLang="zh-CN" sz="2800" b="1" dirty="0">
                <a:solidFill>
                  <a:srgbClr val="002060"/>
                </a:solidFill>
                <a:latin typeface="黑体" panose="02010609060101010101" pitchFamily="49" charset="-122"/>
                <a:ea typeface="黑体" panose="02010609060101010101" pitchFamily="49" charset="-122"/>
                <a:cs typeface="仿宋_GB2312"/>
              </a:rPr>
              <a:t>▲</a:t>
            </a:r>
            <a:r>
              <a:rPr lang="zh-CN" altLang="zh-CN" sz="2800" b="1" dirty="0">
                <a:solidFill>
                  <a:srgbClr val="002060"/>
                </a:solidFill>
                <a:latin typeface="黑体" panose="02010609060101010101" pitchFamily="49" charset="-122"/>
                <a:ea typeface="黑体" panose="02010609060101010101" pitchFamily="49" charset="-122"/>
                <a:cs typeface="仿宋_GB2312"/>
              </a:rPr>
              <a:t>制度建设不完善、执行不到位；</a:t>
            </a:r>
          </a:p>
          <a:p>
            <a:pPr marL="0" indent="0">
              <a:lnSpc>
                <a:spcPct val="150000"/>
              </a:lnSpc>
            </a:pPr>
            <a:r>
              <a:rPr lang="en-US" altLang="zh-CN" sz="2800" b="1" dirty="0">
                <a:solidFill>
                  <a:srgbClr val="002060"/>
                </a:solidFill>
                <a:latin typeface="黑体" panose="02010609060101010101" pitchFamily="49" charset="-122"/>
                <a:ea typeface="黑体" panose="02010609060101010101" pitchFamily="49" charset="-122"/>
                <a:cs typeface="仿宋_GB2312"/>
              </a:rPr>
              <a:t>▲</a:t>
            </a:r>
            <a:r>
              <a:rPr lang="zh-CN" altLang="zh-CN" sz="2800" b="1" dirty="0">
                <a:solidFill>
                  <a:srgbClr val="002060"/>
                </a:solidFill>
                <a:latin typeface="黑体" panose="02010609060101010101" pitchFamily="49" charset="-122"/>
                <a:ea typeface="黑体" panose="02010609060101010101" pitchFamily="49" charset="-122"/>
                <a:cs typeface="仿宋_GB2312"/>
              </a:rPr>
              <a:t>部分资产归口多部门管理，管理职责权限不明确；</a:t>
            </a:r>
          </a:p>
          <a:p>
            <a:pPr marL="0" indent="0">
              <a:buNone/>
            </a:pPr>
            <a:r>
              <a:rPr lang="zh-CN" altLang="en-US" sz="2400" dirty="0">
                <a:solidFill>
                  <a:srgbClr val="0033CC"/>
                </a:solidFill>
                <a:latin typeface="仿宋_GB2312"/>
                <a:ea typeface="仿宋_GB2312"/>
                <a:cs typeface="仿宋_GB2312"/>
              </a:rPr>
              <a:t/>
            </a:r>
            <a:br>
              <a:rPr lang="zh-CN" altLang="en-US" sz="2400" dirty="0">
                <a:solidFill>
                  <a:srgbClr val="0033CC"/>
                </a:solidFill>
                <a:latin typeface="仿宋_GB2312"/>
                <a:ea typeface="仿宋_GB2312"/>
                <a:cs typeface="仿宋_GB2312"/>
              </a:rPr>
            </a:br>
            <a:endParaRPr lang="zh-CN" altLang="en-US" sz="2400" dirty="0">
              <a:solidFill>
                <a:srgbClr val="0033CC"/>
              </a:solidFill>
              <a:latin typeface="仿宋_GB2312"/>
              <a:ea typeface="仿宋_GB2312"/>
              <a:cs typeface="仿宋_GB2312"/>
            </a:endParaRP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5371615"/>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4"/>
          <p:cNvSpPr>
            <a:spLocks noGrp="1" noChangeArrowheads="1"/>
          </p:cNvSpPr>
          <p:nvPr>
            <p:ph type="subTitle" idx="4294967295"/>
          </p:nvPr>
        </p:nvSpPr>
        <p:spPr bwMode="auto">
          <a:xfrm>
            <a:off x="1592728" y="1332149"/>
            <a:ext cx="9151472" cy="539164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0" indent="0">
              <a:lnSpc>
                <a:spcPct val="80000"/>
              </a:lnSpc>
            </a:pPr>
            <a:endParaRPr lang="zh-CN" altLang="en-US" sz="1600" dirty="0">
              <a:solidFill>
                <a:srgbClr val="0033CC"/>
              </a:solidFill>
              <a:latin typeface="仿宋_GB2312"/>
              <a:ea typeface="仿宋_GB2312"/>
              <a:cs typeface="仿宋_GB2312"/>
            </a:endParaRPr>
          </a:p>
          <a:p>
            <a:pPr marL="0" indent="0">
              <a:lnSpc>
                <a:spcPct val="120000"/>
              </a:lnSpc>
            </a:pPr>
            <a:r>
              <a:rPr lang="en-US" altLang="zh-CN" sz="2400" b="1" dirty="0" smtClean="0">
                <a:solidFill>
                  <a:srgbClr val="002060"/>
                </a:solidFill>
                <a:latin typeface="黑体" panose="02010609060101010101" pitchFamily="49" charset="-122"/>
                <a:ea typeface="黑体" panose="02010609060101010101" pitchFamily="49" charset="-122"/>
                <a:cs typeface="仿宋_GB2312"/>
              </a:rPr>
              <a:t>2</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资产使用不规范</a:t>
            </a:r>
            <a:r>
              <a:rPr lang="zh-CN" altLang="en-US" sz="2400" b="1" dirty="0">
                <a:solidFill>
                  <a:srgbClr val="002060"/>
                </a:solidFill>
                <a:latin typeface="黑体" panose="02010609060101010101" pitchFamily="49" charset="-122"/>
                <a:ea typeface="黑体" panose="02010609060101010101" pitchFamily="49" charset="-122"/>
                <a:cs typeface="仿宋_GB2312"/>
              </a:rPr>
              <a:t>的问题</a:t>
            </a:r>
          </a:p>
          <a:p>
            <a:pPr marL="0" indent="0">
              <a:lnSpc>
                <a:spcPct val="120000"/>
              </a:lnSpc>
            </a:pP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r>
              <a:rPr lang="en-US" altLang="zh-CN" sz="2400" b="1" dirty="0">
                <a:solidFill>
                  <a:srgbClr val="002060"/>
                </a:solidFill>
                <a:latin typeface="黑体" panose="02010609060101010101" pitchFamily="49" charset="-122"/>
                <a:ea typeface="黑体" panose="02010609060101010101" pitchFamily="49" charset="-122"/>
                <a:cs typeface="仿宋_GB2312"/>
              </a:rPr>
              <a:t>1</a:t>
            </a:r>
            <a:r>
              <a:rPr lang="zh-CN" altLang="en-US" sz="2400" b="1" dirty="0">
                <a:solidFill>
                  <a:srgbClr val="002060"/>
                </a:solidFill>
                <a:latin typeface="黑体" panose="02010609060101010101" pitchFamily="49" charset="-122"/>
                <a:ea typeface="黑体" panose="02010609060101010101" pitchFamily="49" charset="-122"/>
                <a:cs typeface="仿宋_GB2312"/>
              </a:rPr>
              <a:t>）房产管理方面	</a:t>
            </a:r>
          </a:p>
          <a:p>
            <a:pPr marL="0" indent="0">
              <a:lnSpc>
                <a:spcPct val="120000"/>
              </a:lnSpc>
            </a:pPr>
            <a:r>
              <a:rPr lang="en-US" altLang="zh-CN" sz="24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房产</a:t>
            </a:r>
            <a:r>
              <a:rPr lang="zh-CN" altLang="en-US" sz="2400" b="1" dirty="0">
                <a:solidFill>
                  <a:srgbClr val="002060"/>
                </a:solidFill>
                <a:latin typeface="黑体" panose="02010609060101010101" pitchFamily="49" charset="-122"/>
                <a:ea typeface="黑体" panose="02010609060101010101" pitchFamily="49" charset="-122"/>
                <a:cs typeface="仿宋_GB2312"/>
              </a:rPr>
              <a:t>资源对外出租未公开招租；</a:t>
            </a:r>
          </a:p>
          <a:p>
            <a:pPr marL="0" indent="0">
              <a:lnSpc>
                <a:spcPct val="12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房屋出租、出借未按规定报批报备；</a:t>
            </a:r>
          </a:p>
          <a:p>
            <a:pPr marL="0" indent="0">
              <a:lnSpc>
                <a:spcPct val="12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出租收入未</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纳入单位统一</a:t>
            </a:r>
            <a:r>
              <a:rPr lang="zh-CN" altLang="en-US" sz="2400" b="1" dirty="0">
                <a:solidFill>
                  <a:srgbClr val="002060"/>
                </a:solidFill>
                <a:latin typeface="黑体" panose="02010609060101010101" pitchFamily="49" charset="-122"/>
                <a:ea typeface="黑体" panose="02010609060101010101" pitchFamily="49" charset="-122"/>
                <a:cs typeface="仿宋_GB2312"/>
              </a:rPr>
              <a:t>预算管理；</a:t>
            </a:r>
          </a:p>
          <a:p>
            <a:pPr marL="0" indent="0">
              <a:lnSpc>
                <a:spcPct val="120000"/>
              </a:lnSpc>
            </a:pPr>
            <a:r>
              <a:rPr lang="en-US" altLang="zh-CN" sz="24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单位房产</a:t>
            </a:r>
            <a:r>
              <a:rPr lang="zh-CN" altLang="en-US" sz="2400" b="1" dirty="0">
                <a:solidFill>
                  <a:srgbClr val="002060"/>
                </a:solidFill>
                <a:latin typeface="黑体" panose="02010609060101010101" pitchFamily="49" charset="-122"/>
                <a:ea typeface="黑体" panose="02010609060101010101" pitchFamily="49" charset="-122"/>
                <a:cs typeface="仿宋_GB2312"/>
              </a:rPr>
              <a:t>资源</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提供单位所属企业</a:t>
            </a:r>
            <a:r>
              <a:rPr lang="zh-CN" altLang="en-US" sz="2400" b="1" dirty="0">
                <a:solidFill>
                  <a:srgbClr val="002060"/>
                </a:solidFill>
                <a:latin typeface="黑体" panose="02010609060101010101" pitchFamily="49" charset="-122"/>
                <a:ea typeface="黑体" panose="02010609060101010101" pitchFamily="49" charset="-122"/>
                <a:cs typeface="仿宋_GB2312"/>
              </a:rPr>
              <a:t>或其他单位无偿使用；</a:t>
            </a:r>
          </a:p>
          <a:p>
            <a:pPr marL="0" indent="0">
              <a:lnSpc>
                <a:spcPct val="12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出租合同期不合规，租期超过</a:t>
            </a:r>
            <a:r>
              <a:rPr lang="en-US" altLang="zh-CN" sz="2400" b="1" dirty="0">
                <a:solidFill>
                  <a:srgbClr val="002060"/>
                </a:solidFill>
                <a:latin typeface="黑体" panose="02010609060101010101" pitchFamily="49" charset="-122"/>
                <a:ea typeface="黑体" panose="02010609060101010101" pitchFamily="49" charset="-122"/>
                <a:cs typeface="仿宋_GB2312"/>
              </a:rPr>
              <a:t>5</a:t>
            </a:r>
            <a:r>
              <a:rPr lang="zh-CN" altLang="en-US" sz="2400" b="1" dirty="0">
                <a:solidFill>
                  <a:srgbClr val="002060"/>
                </a:solidFill>
                <a:latin typeface="黑体" panose="02010609060101010101" pitchFamily="49" charset="-122"/>
                <a:ea typeface="黑体" panose="02010609060101010101" pitchFamily="49" charset="-122"/>
                <a:cs typeface="仿宋_GB2312"/>
              </a:rPr>
              <a:t>年；</a:t>
            </a:r>
          </a:p>
          <a:p>
            <a:pPr marL="0" indent="0">
              <a:lnSpc>
                <a:spcPct val="12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未按合同约定期限收取租金；</a:t>
            </a:r>
          </a:p>
          <a:p>
            <a:pPr marL="0" indent="0">
              <a:lnSpc>
                <a:spcPct val="12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房产未入账</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endParaRPr lang="zh-CN" altLang="zh-CN" sz="2400" b="1" dirty="0">
              <a:solidFill>
                <a:srgbClr val="002060"/>
              </a:solidFill>
              <a:latin typeface="黑体" panose="02010609060101010101" pitchFamily="49" charset="-122"/>
              <a:ea typeface="黑体" panose="02010609060101010101" pitchFamily="49" charset="-122"/>
              <a:cs typeface="仿宋_GB2312"/>
            </a:endParaRP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61801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1612900" y="872065"/>
            <a:ext cx="10055226" cy="3615267"/>
          </a:xfrm>
        </p:spPr>
        <p:txBody>
          <a:bodyPr>
            <a:normAutofit/>
          </a:bodyPr>
          <a:lstStyle/>
          <a:p>
            <a:pPr>
              <a:lnSpc>
                <a:spcPct val="150000"/>
              </a:lnSpc>
            </a:pPr>
            <a:r>
              <a:rPr lang="zh-CN" altLang="en-US" sz="3200" b="1" dirty="0" smtClean="0">
                <a:latin typeface="黑体" panose="02010609060101010101" pitchFamily="49" charset="-122"/>
                <a:ea typeface="黑体" panose="02010609060101010101" pitchFamily="49" charset="-122"/>
              </a:rPr>
              <a:t>一、新形势背景对国有资产管理的要求</a:t>
            </a:r>
            <a:endParaRPr lang="en-US" altLang="zh-CN" sz="3200" b="1" dirty="0" smtClean="0">
              <a:latin typeface="黑体" panose="02010609060101010101" pitchFamily="49" charset="-122"/>
              <a:ea typeface="黑体" panose="02010609060101010101" pitchFamily="49" charset="-122"/>
            </a:endParaRPr>
          </a:p>
          <a:p>
            <a:pPr>
              <a:lnSpc>
                <a:spcPct val="150000"/>
              </a:lnSpc>
            </a:pPr>
            <a:r>
              <a:rPr lang="zh-CN" altLang="en-US" sz="3200" b="1" dirty="0" smtClean="0">
                <a:latin typeface="黑体" panose="02010609060101010101" pitchFamily="49" charset="-122"/>
                <a:ea typeface="黑体" panose="02010609060101010101" pitchFamily="49" charset="-122"/>
              </a:rPr>
              <a:t>二、国有资产管理面临的问题与挑战</a:t>
            </a:r>
            <a:endParaRPr lang="en-US" altLang="zh-CN" sz="3200" b="1" dirty="0" smtClean="0">
              <a:latin typeface="黑体" panose="02010609060101010101" pitchFamily="49" charset="-122"/>
              <a:ea typeface="黑体" panose="02010609060101010101" pitchFamily="49" charset="-122"/>
            </a:endParaRPr>
          </a:p>
          <a:p>
            <a:pPr>
              <a:lnSpc>
                <a:spcPct val="150000"/>
              </a:lnSpc>
            </a:pPr>
            <a:r>
              <a:rPr lang="zh-CN" altLang="en-US" sz="3200" b="1" dirty="0" smtClean="0">
                <a:latin typeface="黑体" panose="02010609060101010101" pitchFamily="49" charset="-122"/>
                <a:ea typeface="黑体" panose="02010609060101010101" pitchFamily="49" charset="-122"/>
              </a:rPr>
              <a:t>三、案例</a:t>
            </a:r>
            <a:endParaRPr lang="en-US" altLang="zh-CN" sz="3200" b="1" dirty="0" smtClean="0">
              <a:latin typeface="黑体" panose="02010609060101010101" pitchFamily="49" charset="-122"/>
              <a:ea typeface="黑体" panose="02010609060101010101" pitchFamily="49" charset="-122"/>
            </a:endParaRPr>
          </a:p>
          <a:p>
            <a:pPr>
              <a:lnSpc>
                <a:spcPct val="150000"/>
              </a:lnSpc>
            </a:pPr>
            <a:r>
              <a:rPr lang="zh-CN" altLang="en-US" sz="3200" b="1" dirty="0" smtClean="0">
                <a:latin typeface="黑体" panose="02010609060101010101" pitchFamily="49" charset="-122"/>
                <a:ea typeface="黑体" panose="02010609060101010101" pitchFamily="49" charset="-122"/>
              </a:rPr>
              <a:t>四、提升国有资产治理水平和能力的措施与尝试</a:t>
            </a:r>
            <a:endParaRPr lang="zh-CN" altLang="en-US" sz="3200" b="1" dirty="0">
              <a:latin typeface="黑体" panose="02010609060101010101" pitchFamily="49" charset="-122"/>
              <a:ea typeface="黑体" panose="02010609060101010101" pitchFamily="49" charset="-122"/>
            </a:endParaRPr>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9134" y="414865"/>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2648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4"/>
          <p:cNvSpPr>
            <a:spLocks noGrp="1" noChangeArrowheads="1"/>
          </p:cNvSpPr>
          <p:nvPr>
            <p:ph type="subTitle" idx="4294967295"/>
          </p:nvPr>
        </p:nvSpPr>
        <p:spPr bwMode="auto">
          <a:xfrm>
            <a:off x="1008064" y="1438275"/>
            <a:ext cx="8674952" cy="422554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marL="0" indent="0"/>
            <a:endParaRPr lang="zh-CN" altLang="en-US" sz="2000" dirty="0">
              <a:solidFill>
                <a:srgbClr val="0033CC"/>
              </a:solidFill>
              <a:latin typeface="仿宋_GB2312"/>
              <a:ea typeface="仿宋_GB2312"/>
              <a:cs typeface="仿宋_GB2312"/>
            </a:endParaRPr>
          </a:p>
          <a:p>
            <a:pPr marL="0" indent="0">
              <a:lnSpc>
                <a:spcPct val="150000"/>
              </a:lnSpc>
            </a:pPr>
            <a:r>
              <a:rPr lang="zh-CN" altLang="zh-CN" sz="2400" b="1" dirty="0">
                <a:solidFill>
                  <a:srgbClr val="002060"/>
                </a:solidFill>
                <a:latin typeface="黑体" panose="02010609060101010101" pitchFamily="49" charset="-122"/>
                <a:ea typeface="黑体" panose="02010609060101010101" pitchFamily="49" charset="-122"/>
                <a:cs typeface="仿宋_GB2312"/>
              </a:rPr>
              <a:t>（</a:t>
            </a:r>
            <a:r>
              <a:rPr lang="en-US" altLang="zh-CN" sz="2400" b="1" dirty="0">
                <a:solidFill>
                  <a:srgbClr val="002060"/>
                </a:solidFill>
                <a:latin typeface="黑体" panose="02010609060101010101" pitchFamily="49" charset="-122"/>
                <a:ea typeface="黑体" panose="02010609060101010101" pitchFamily="49" charset="-122"/>
                <a:cs typeface="仿宋_GB2312"/>
              </a:rPr>
              <a:t>2</a:t>
            </a:r>
            <a:r>
              <a:rPr lang="zh-CN" altLang="en-US"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土地管理</a:t>
            </a:r>
            <a:r>
              <a:rPr lang="zh-CN" altLang="en-US" sz="2400" b="1" dirty="0">
                <a:solidFill>
                  <a:srgbClr val="002060"/>
                </a:solidFill>
                <a:latin typeface="黑体" panose="02010609060101010101" pitchFamily="49" charset="-122"/>
                <a:ea typeface="黑体" panose="02010609060101010101" pitchFamily="49" charset="-122"/>
                <a:cs typeface="仿宋_GB2312"/>
              </a:rPr>
              <a:t>方面</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土地置换未按规定履行报批手续；</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土地对外合作不合规；</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土地产权不清晰；</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未及时办理产权登记；</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土地使用权证信息与资产帐不符。 </a:t>
            </a:r>
            <a:endParaRPr lang="zh-CN" altLang="zh-CN" sz="2400" b="1" dirty="0">
              <a:solidFill>
                <a:srgbClr val="002060"/>
              </a:solidFill>
              <a:latin typeface="黑体" panose="02010609060101010101" pitchFamily="49" charset="-122"/>
              <a:ea typeface="黑体" panose="02010609060101010101" pitchFamily="49" charset="-122"/>
              <a:cs typeface="仿宋_GB2312"/>
            </a:endParaRP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4068877"/>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4"/>
          <p:cNvSpPr>
            <a:spLocks noGrp="1" noChangeArrowheads="1"/>
          </p:cNvSpPr>
          <p:nvPr>
            <p:ph type="subTitle" idx="4294967295"/>
          </p:nvPr>
        </p:nvSpPr>
        <p:spPr bwMode="auto">
          <a:xfrm>
            <a:off x="1165226" y="536575"/>
            <a:ext cx="7705725" cy="4248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endParaRPr lang="zh-CN" altLang="en-US" sz="2000" dirty="0">
              <a:solidFill>
                <a:srgbClr val="0033CC"/>
              </a:solidFill>
              <a:latin typeface="仿宋_GB2312"/>
              <a:ea typeface="仿宋_GB2312"/>
              <a:cs typeface="仿宋_GB2312"/>
            </a:endParaRPr>
          </a:p>
          <a:p>
            <a:pPr marL="0" indent="0"/>
            <a:r>
              <a:rPr lang="zh-CN" altLang="zh-CN" sz="2400" b="1" dirty="0">
                <a:solidFill>
                  <a:srgbClr val="002060"/>
                </a:solidFill>
                <a:latin typeface="黑体" panose="02010609060101010101" pitchFamily="49" charset="-122"/>
                <a:ea typeface="黑体" panose="02010609060101010101" pitchFamily="49" charset="-122"/>
                <a:cs typeface="仿宋_GB2312"/>
              </a:rPr>
              <a:t>（</a:t>
            </a:r>
            <a:r>
              <a:rPr lang="en-US" altLang="zh-CN" sz="2400" b="1" dirty="0">
                <a:solidFill>
                  <a:srgbClr val="002060"/>
                </a:solidFill>
                <a:latin typeface="黑体" panose="02010609060101010101" pitchFamily="49" charset="-122"/>
                <a:ea typeface="黑体" panose="02010609060101010101" pitchFamily="49" charset="-122"/>
                <a:cs typeface="仿宋_GB2312"/>
              </a:rPr>
              <a:t>2</a:t>
            </a:r>
            <a:r>
              <a:rPr lang="zh-CN" altLang="en-US"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设备管理</a:t>
            </a:r>
            <a:r>
              <a:rPr lang="zh-CN" altLang="en-US" sz="2400" b="1" dirty="0">
                <a:solidFill>
                  <a:srgbClr val="002060"/>
                </a:solidFill>
                <a:latin typeface="黑体" panose="02010609060101010101" pitchFamily="49" charset="-122"/>
                <a:ea typeface="黑体" panose="02010609060101010101" pitchFamily="49" charset="-122"/>
                <a:cs typeface="仿宋_GB2312"/>
              </a:rPr>
              <a:t>方面</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设备长期闲置；</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贵重仪器设备使用未达标准机时；</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未建立国有资产共享平台；</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对外捐赠未按规定报批报备；</a:t>
            </a: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9734726"/>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4"/>
          <p:cNvSpPr>
            <a:spLocks noGrp="1" noChangeArrowheads="1"/>
          </p:cNvSpPr>
          <p:nvPr>
            <p:ph type="subTitle" idx="4294967295"/>
          </p:nvPr>
        </p:nvSpPr>
        <p:spPr bwMode="auto">
          <a:xfrm>
            <a:off x="778397" y="1187354"/>
            <a:ext cx="7705725" cy="50815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endParaRPr lang="zh-CN" altLang="en-US" sz="2400" b="1" dirty="0">
              <a:solidFill>
                <a:srgbClr val="002060"/>
              </a:solidFill>
              <a:latin typeface="黑体" panose="02010609060101010101" pitchFamily="49" charset="-122"/>
              <a:ea typeface="黑体" panose="02010609060101010101" pitchFamily="49" charset="-122"/>
              <a:cs typeface="仿宋_GB2312"/>
            </a:endParaRPr>
          </a:p>
          <a:p>
            <a:pPr marL="0" indent="0"/>
            <a:r>
              <a:rPr lang="zh-CN" altLang="zh-CN" sz="2400" b="1" dirty="0">
                <a:solidFill>
                  <a:srgbClr val="002060"/>
                </a:solidFill>
                <a:latin typeface="黑体" panose="02010609060101010101" pitchFamily="49" charset="-122"/>
                <a:ea typeface="黑体" panose="02010609060101010101" pitchFamily="49" charset="-122"/>
                <a:cs typeface="仿宋_GB2312"/>
              </a:rPr>
              <a:t>（</a:t>
            </a:r>
            <a:r>
              <a:rPr lang="en-US" altLang="zh-CN" sz="2400" b="1" dirty="0">
                <a:solidFill>
                  <a:srgbClr val="002060"/>
                </a:solidFill>
                <a:latin typeface="黑体" panose="02010609060101010101" pitchFamily="49" charset="-122"/>
                <a:ea typeface="黑体" panose="02010609060101010101" pitchFamily="49" charset="-122"/>
                <a:cs typeface="仿宋_GB2312"/>
              </a:rPr>
              <a:t>3</a:t>
            </a:r>
            <a:r>
              <a:rPr lang="zh-CN" altLang="en-US"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对外投资管理</a:t>
            </a:r>
            <a:r>
              <a:rPr lang="zh-CN" altLang="en-US" sz="2400" b="1" dirty="0">
                <a:solidFill>
                  <a:srgbClr val="002060"/>
                </a:solidFill>
                <a:latin typeface="黑体" panose="02010609060101010101" pitchFamily="49" charset="-122"/>
                <a:ea typeface="黑体" panose="02010609060101010101" pitchFamily="49" charset="-122"/>
                <a:cs typeface="仿宋_GB2312"/>
              </a:rPr>
              <a:t>方面</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对外投资未按规定报批报备；</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对外投资账实不符；</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对外投资收益未</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纳入单位预算</a:t>
            </a:r>
            <a:r>
              <a:rPr lang="zh-CN" altLang="en-US" sz="2400" b="1" dirty="0">
                <a:solidFill>
                  <a:srgbClr val="002060"/>
                </a:solidFill>
                <a:latin typeface="黑体" panose="02010609060101010101" pitchFamily="49" charset="-122"/>
                <a:ea typeface="黑体" panose="02010609060101010101" pitchFamily="49" charset="-122"/>
                <a:cs typeface="仿宋_GB2312"/>
              </a:rPr>
              <a:t>统一核算和管理；</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投资资产未实现保值</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增值</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3</a:t>
            </a:r>
            <a:r>
              <a:rPr lang="zh-CN" altLang="en-US"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资产处置不规范</a:t>
            </a:r>
            <a:r>
              <a:rPr lang="zh-CN" altLang="en-US" sz="2400" b="1" dirty="0">
                <a:solidFill>
                  <a:srgbClr val="002060"/>
                </a:solidFill>
                <a:latin typeface="黑体" panose="02010609060101010101" pitchFamily="49" charset="-122"/>
                <a:ea typeface="黑体" panose="02010609060101010101" pitchFamily="49" charset="-122"/>
                <a:cs typeface="仿宋_GB2312"/>
              </a:rPr>
              <a:t>的问题</a:t>
            </a:r>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资产处置未按规定报批报备；</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资产处置收入未足额上缴财政；</a:t>
            </a:r>
            <a:endParaRPr lang="zh-CN"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endParaRPr lang="zh-CN" altLang="en-US" sz="2400" b="1" dirty="0">
              <a:solidFill>
                <a:srgbClr val="002060"/>
              </a:solidFill>
              <a:latin typeface="黑体" panose="02010609060101010101" pitchFamily="49" charset="-122"/>
              <a:ea typeface="黑体" panose="02010609060101010101" pitchFamily="49" charset="-122"/>
              <a:cs typeface="仿宋_GB2312"/>
            </a:endParaRP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8116685"/>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subTitle" idx="4294967295"/>
          </p:nvPr>
        </p:nvSpPr>
        <p:spPr bwMode="auto">
          <a:xfrm>
            <a:off x="1423917" y="1412876"/>
            <a:ext cx="10203976" cy="43926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nSpc>
                <a:spcPct val="90000"/>
              </a:lnSpc>
            </a:pPr>
            <a:r>
              <a:rPr lang="en-US" altLang="zh-CN" sz="2600" b="1" dirty="0" smtClean="0">
                <a:solidFill>
                  <a:srgbClr val="002060"/>
                </a:solidFill>
                <a:latin typeface="黑体" panose="02010609060101010101" pitchFamily="49" charset="-122"/>
                <a:ea typeface="黑体" panose="02010609060101010101" pitchFamily="49" charset="-122"/>
                <a:cs typeface="仿宋_GB2312"/>
              </a:rPr>
              <a:t>4</a:t>
            </a:r>
            <a:r>
              <a:rPr lang="zh-CN" altLang="en-US" sz="26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600" b="1" dirty="0">
                <a:solidFill>
                  <a:srgbClr val="C00000"/>
                </a:solidFill>
                <a:latin typeface="黑体" panose="02010609060101010101" pitchFamily="49" charset="-122"/>
                <a:ea typeface="黑体" panose="02010609060101010101" pitchFamily="49" charset="-122"/>
                <a:cs typeface="仿宋_GB2312"/>
              </a:rPr>
              <a:t>其他方面</a:t>
            </a:r>
            <a:r>
              <a:rPr lang="zh-CN" altLang="en-US" sz="2600" b="1" dirty="0">
                <a:solidFill>
                  <a:srgbClr val="002060"/>
                </a:solidFill>
                <a:latin typeface="黑体" panose="02010609060101010101" pitchFamily="49" charset="-122"/>
                <a:ea typeface="黑体" panose="02010609060101010101" pitchFamily="49" charset="-122"/>
                <a:cs typeface="仿宋_GB2312"/>
              </a:rPr>
              <a:t>的</a:t>
            </a:r>
            <a:r>
              <a:rPr lang="zh-CN" altLang="en-US" sz="2600" b="1" dirty="0" smtClean="0">
                <a:solidFill>
                  <a:srgbClr val="002060"/>
                </a:solidFill>
                <a:latin typeface="黑体" panose="02010609060101010101" pitchFamily="49" charset="-122"/>
                <a:ea typeface="黑体" panose="02010609060101010101" pitchFamily="49" charset="-122"/>
                <a:cs typeface="仿宋_GB2312"/>
              </a:rPr>
              <a:t>问题</a:t>
            </a:r>
            <a:endParaRPr lang="en-US" altLang="zh-CN" sz="26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90000"/>
              </a:lnSpc>
            </a:pPr>
            <a:r>
              <a:rPr lang="en-US" altLang="zh-CN" sz="26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600" b="1" dirty="0" smtClean="0">
                <a:solidFill>
                  <a:srgbClr val="002060"/>
                </a:solidFill>
                <a:latin typeface="黑体" panose="02010609060101010101" pitchFamily="49" charset="-122"/>
                <a:ea typeface="黑体" panose="02010609060101010101" pitchFamily="49" charset="-122"/>
                <a:cs typeface="仿宋_GB2312"/>
              </a:rPr>
              <a:t>单位存在</a:t>
            </a:r>
            <a:r>
              <a:rPr lang="zh-CN" altLang="en-US" sz="2600" b="1" dirty="0">
                <a:solidFill>
                  <a:srgbClr val="002060"/>
                </a:solidFill>
                <a:latin typeface="黑体" panose="02010609060101010101" pitchFamily="49" charset="-122"/>
                <a:ea typeface="黑体" panose="02010609060101010101" pitchFamily="49" charset="-122"/>
                <a:cs typeface="仿宋_GB2312"/>
              </a:rPr>
              <a:t>账外资产</a:t>
            </a:r>
          </a:p>
          <a:p>
            <a:pPr marL="0" indent="0">
              <a:lnSpc>
                <a:spcPct val="90000"/>
              </a:lnSpc>
            </a:pPr>
            <a:r>
              <a:rPr lang="en-US" altLang="zh-CN" sz="26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600" b="1" dirty="0" smtClean="0">
                <a:solidFill>
                  <a:srgbClr val="002060"/>
                </a:solidFill>
                <a:latin typeface="黑体" panose="02010609060101010101" pitchFamily="49" charset="-122"/>
                <a:ea typeface="黑体" panose="02010609060101010101" pitchFamily="49" charset="-122"/>
                <a:cs typeface="仿宋_GB2312"/>
              </a:rPr>
              <a:t>单位未定</a:t>
            </a:r>
            <a:r>
              <a:rPr lang="zh-CN" altLang="en-US" sz="2600" b="1" dirty="0">
                <a:solidFill>
                  <a:srgbClr val="002060"/>
                </a:solidFill>
                <a:latin typeface="黑体" panose="02010609060101010101" pitchFamily="49" charset="-122"/>
                <a:ea typeface="黑体" panose="02010609060101010101" pitchFamily="49" charset="-122"/>
                <a:cs typeface="仿宋_GB2312"/>
              </a:rPr>
              <a:t>期对固定资产进行盘点。</a:t>
            </a:r>
          </a:p>
          <a:p>
            <a:pPr marL="0" indent="0">
              <a:lnSpc>
                <a:spcPct val="90000"/>
              </a:lnSpc>
            </a:pPr>
            <a:r>
              <a:rPr lang="en-US" altLang="zh-CN" sz="2600" b="1" dirty="0">
                <a:solidFill>
                  <a:srgbClr val="002060"/>
                </a:solidFill>
                <a:latin typeface="黑体" panose="02010609060101010101" pitchFamily="49" charset="-122"/>
                <a:ea typeface="黑体" panose="02010609060101010101" pitchFamily="49" charset="-122"/>
                <a:cs typeface="仿宋_GB2312"/>
              </a:rPr>
              <a:t>▲</a:t>
            </a:r>
            <a:r>
              <a:rPr lang="zh-CN" altLang="en-US" sz="2600" b="1" dirty="0">
                <a:solidFill>
                  <a:srgbClr val="002060"/>
                </a:solidFill>
                <a:latin typeface="黑体" panose="02010609060101010101" pitchFamily="49" charset="-122"/>
                <a:ea typeface="黑体" panose="02010609060101010101" pitchFamily="49" charset="-122"/>
                <a:cs typeface="仿宋_GB2312"/>
              </a:rPr>
              <a:t>债权长期无法收回，造成国有资产损失</a:t>
            </a:r>
          </a:p>
          <a:p>
            <a:pPr marL="0" indent="0">
              <a:lnSpc>
                <a:spcPct val="90000"/>
              </a:lnSpc>
            </a:pPr>
            <a:r>
              <a:rPr lang="en-US" altLang="zh-CN" sz="2600" b="1" dirty="0">
                <a:solidFill>
                  <a:srgbClr val="002060"/>
                </a:solidFill>
                <a:latin typeface="黑体" panose="02010609060101010101" pitchFamily="49" charset="-122"/>
                <a:ea typeface="黑体" panose="02010609060101010101" pitchFamily="49" charset="-122"/>
                <a:cs typeface="仿宋_GB2312"/>
              </a:rPr>
              <a:t>▲</a:t>
            </a:r>
            <a:r>
              <a:rPr lang="zh-CN" altLang="en-US" sz="2600" b="1" dirty="0">
                <a:solidFill>
                  <a:srgbClr val="002060"/>
                </a:solidFill>
                <a:latin typeface="黑体" panose="02010609060101010101" pitchFamily="49" charset="-122"/>
                <a:ea typeface="黑体" panose="02010609060101010101" pitchFamily="49" charset="-122"/>
                <a:cs typeface="仿宋_GB2312"/>
              </a:rPr>
              <a:t>大额资金出借未按规定报批报备</a:t>
            </a:r>
          </a:p>
          <a:p>
            <a:pPr marL="0" indent="0">
              <a:lnSpc>
                <a:spcPct val="90000"/>
              </a:lnSpc>
            </a:pPr>
            <a:r>
              <a:rPr lang="en-US" altLang="zh-CN" sz="2600" b="1" dirty="0">
                <a:solidFill>
                  <a:srgbClr val="002060"/>
                </a:solidFill>
                <a:latin typeface="黑体" panose="02010609060101010101" pitchFamily="49" charset="-122"/>
                <a:ea typeface="黑体" panose="02010609060101010101" pitchFamily="49" charset="-122"/>
                <a:cs typeface="仿宋_GB2312"/>
              </a:rPr>
              <a:t>▲</a:t>
            </a:r>
            <a:r>
              <a:rPr lang="zh-CN" altLang="en-US" sz="2600" b="1" dirty="0">
                <a:solidFill>
                  <a:srgbClr val="002060"/>
                </a:solidFill>
                <a:latin typeface="黑体" panose="02010609060101010101" pitchFamily="49" charset="-122"/>
                <a:ea typeface="黑体" panose="02010609060101010101" pitchFamily="49" charset="-122"/>
                <a:cs typeface="仿宋_GB2312"/>
              </a:rPr>
              <a:t>未收取合作办学管理费和投资收益</a:t>
            </a:r>
            <a:r>
              <a:rPr lang="en-US" altLang="zh-CN" sz="2600" b="1" dirty="0">
                <a:solidFill>
                  <a:srgbClr val="002060"/>
                </a:solidFill>
                <a:latin typeface="黑体" panose="02010609060101010101" pitchFamily="49" charset="-122"/>
                <a:ea typeface="黑体" panose="02010609060101010101" pitchFamily="49" charset="-122"/>
                <a:cs typeface="仿宋_GB2312"/>
              </a:rPr>
              <a:t>,</a:t>
            </a:r>
            <a:r>
              <a:rPr lang="zh-CN" altLang="en-US" sz="2600" b="1" dirty="0">
                <a:solidFill>
                  <a:srgbClr val="002060"/>
                </a:solidFill>
                <a:latin typeface="黑体" panose="02010609060101010101" pitchFamily="49" charset="-122"/>
                <a:ea typeface="黑体" panose="02010609060101010101" pitchFamily="49" charset="-122"/>
                <a:cs typeface="仿宋_GB2312"/>
              </a:rPr>
              <a:t>造成国有资产损失</a:t>
            </a:r>
          </a:p>
          <a:p>
            <a:pPr marL="0" indent="0">
              <a:lnSpc>
                <a:spcPct val="150000"/>
              </a:lnSpc>
            </a:pPr>
            <a:r>
              <a:rPr lang="en-US" altLang="zh-CN" sz="2600" b="1" dirty="0">
                <a:solidFill>
                  <a:srgbClr val="002060"/>
                </a:solidFill>
                <a:latin typeface="黑体" panose="02010609060101010101" pitchFamily="49" charset="-122"/>
                <a:ea typeface="黑体" panose="02010609060101010101" pitchFamily="49" charset="-122"/>
                <a:cs typeface="仿宋_GB2312"/>
              </a:rPr>
              <a:t>▲</a:t>
            </a:r>
            <a:r>
              <a:rPr lang="zh-CN" altLang="en-US" sz="2600" b="1" dirty="0">
                <a:solidFill>
                  <a:srgbClr val="002060"/>
                </a:solidFill>
                <a:latin typeface="黑体" panose="02010609060101010101" pitchFamily="49" charset="-122"/>
                <a:ea typeface="黑体" panose="02010609060101010101" pitchFamily="49" charset="-122"/>
                <a:cs typeface="仿宋_GB2312"/>
              </a:rPr>
              <a:t>科技成果转让未评估、未备案、未报批，科技成果</a:t>
            </a:r>
            <a:r>
              <a:rPr lang="zh-CN" altLang="en-US" sz="2600" b="1" dirty="0" smtClean="0">
                <a:solidFill>
                  <a:srgbClr val="002060"/>
                </a:solidFill>
                <a:latin typeface="黑体" panose="02010609060101010101" pitchFamily="49" charset="-122"/>
                <a:ea typeface="黑体" panose="02010609060101010101" pitchFamily="49" charset="-122"/>
                <a:cs typeface="仿宋_GB2312"/>
              </a:rPr>
              <a:t>无偿</a:t>
            </a:r>
            <a:r>
              <a:rPr lang="zh-CN" altLang="en-US" sz="2600" b="1" dirty="0">
                <a:solidFill>
                  <a:srgbClr val="002060"/>
                </a:solidFill>
                <a:latin typeface="黑体" panose="02010609060101010101" pitchFamily="49" charset="-122"/>
                <a:ea typeface="黑体" panose="02010609060101010101" pitchFamily="49" charset="-122"/>
                <a:cs typeface="仿宋_GB2312"/>
              </a:rPr>
              <a:t>转让（无偿划转到资产公司</a:t>
            </a:r>
            <a:r>
              <a:rPr lang="zh-CN" altLang="en-US" sz="2600" b="1" dirty="0" smtClean="0">
                <a:solidFill>
                  <a:srgbClr val="002060"/>
                </a:solidFill>
                <a:latin typeface="黑体" panose="02010609060101010101" pitchFamily="49" charset="-122"/>
                <a:ea typeface="黑体" panose="02010609060101010101" pitchFamily="49" charset="-122"/>
                <a:cs typeface="仿宋_GB2312"/>
              </a:rPr>
              <a:t>）</a:t>
            </a:r>
            <a:endParaRPr lang="zh-CN" altLang="en-US" sz="2600" b="1" dirty="0">
              <a:solidFill>
                <a:srgbClr val="002060"/>
              </a:solidFill>
              <a:latin typeface="黑体" panose="02010609060101010101" pitchFamily="49" charset="-122"/>
              <a:ea typeface="黑体" panose="02010609060101010101" pitchFamily="49" charset="-122"/>
              <a:cs typeface="仿宋_GB2312"/>
            </a:endParaRP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479645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4"/>
          <p:cNvSpPr>
            <a:spLocks noGrp="1" noChangeArrowheads="1"/>
          </p:cNvSpPr>
          <p:nvPr>
            <p:ph type="subTitle" idx="4294967295"/>
          </p:nvPr>
        </p:nvSpPr>
        <p:spPr bwMode="auto">
          <a:xfrm>
            <a:off x="1169159" y="868906"/>
            <a:ext cx="8779824" cy="47266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0" indent="0">
              <a:lnSpc>
                <a:spcPct val="80000"/>
              </a:lnSpc>
            </a:pPr>
            <a:endParaRPr lang="zh-CN" altLang="en-US" dirty="0">
              <a:solidFill>
                <a:srgbClr val="0033CC"/>
              </a:solidFill>
              <a:latin typeface="仿宋_GB2312"/>
              <a:ea typeface="仿宋_GB2312"/>
              <a:cs typeface="仿宋_GB2312"/>
            </a:endParaRPr>
          </a:p>
          <a:p>
            <a:pPr marL="0" indent="0">
              <a:lnSpc>
                <a:spcPct val="80000"/>
              </a:lnSpc>
            </a:pPr>
            <a:r>
              <a:rPr lang="en-US" altLang="zh-CN" sz="2400" b="1" dirty="0" smtClean="0">
                <a:solidFill>
                  <a:srgbClr val="002060"/>
                </a:solidFill>
                <a:latin typeface="黑体" panose="02010609060101010101" pitchFamily="49" charset="-122"/>
                <a:ea typeface="黑体" panose="02010609060101010101" pitchFamily="49" charset="-122"/>
                <a:cs typeface="仿宋_GB2312"/>
              </a:rPr>
              <a:t>5</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r>
              <a:rPr lang="zh-CN" altLang="zh-CN" sz="2400" b="1" dirty="0" smtClean="0">
                <a:solidFill>
                  <a:srgbClr val="C00000"/>
                </a:solidFill>
                <a:latin typeface="黑体" panose="02010609060101010101" pitchFamily="49" charset="-122"/>
                <a:ea typeface="黑体" panose="02010609060101010101" pitchFamily="49" charset="-122"/>
                <a:cs typeface="仿宋_GB2312"/>
              </a:rPr>
              <a:t>企业</a:t>
            </a:r>
            <a:r>
              <a:rPr lang="zh-CN" altLang="zh-CN" sz="2400" b="1" dirty="0">
                <a:solidFill>
                  <a:srgbClr val="C00000"/>
                </a:solidFill>
                <a:latin typeface="黑体" panose="02010609060101010101" pitchFamily="49" charset="-122"/>
                <a:ea typeface="黑体" panose="02010609060101010101" pitchFamily="49" charset="-122"/>
                <a:cs typeface="仿宋_GB2312"/>
              </a:rPr>
              <a:t>资产管理</a:t>
            </a:r>
            <a:r>
              <a:rPr lang="zh-CN" altLang="zh-CN" sz="2400" b="1" dirty="0">
                <a:solidFill>
                  <a:srgbClr val="002060"/>
                </a:solidFill>
                <a:latin typeface="黑体" panose="02010609060101010101" pitchFamily="49" charset="-122"/>
                <a:ea typeface="黑体" panose="02010609060101010101" pitchFamily="49" charset="-122"/>
                <a:cs typeface="仿宋_GB2312"/>
              </a:rPr>
              <a:t>方面的</a:t>
            </a:r>
            <a:r>
              <a:rPr lang="zh-CN" altLang="zh-CN" sz="2400" b="1" dirty="0" smtClean="0">
                <a:solidFill>
                  <a:srgbClr val="002060"/>
                </a:solidFill>
                <a:latin typeface="黑体" panose="02010609060101010101" pitchFamily="49" charset="-122"/>
                <a:ea typeface="黑体" panose="02010609060101010101" pitchFamily="49" charset="-122"/>
                <a:cs typeface="仿宋_GB2312"/>
              </a:rPr>
              <a:t>问题</a:t>
            </a:r>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zh-CN" altLang="en-US" sz="2400" b="1" dirty="0" smtClean="0">
                <a:solidFill>
                  <a:srgbClr val="002060"/>
                </a:solidFill>
                <a:latin typeface="黑体" panose="02010609060101010101" pitchFamily="49" charset="-122"/>
                <a:ea typeface="黑体" panose="02010609060101010101" pitchFamily="49" charset="-122"/>
                <a:cs typeface="仿宋_GB2312"/>
              </a:rPr>
              <a:t>对</a:t>
            </a:r>
            <a:r>
              <a:rPr lang="zh-CN" altLang="en-US" sz="2400" b="1" dirty="0">
                <a:solidFill>
                  <a:srgbClr val="002060"/>
                </a:solidFill>
                <a:latin typeface="黑体" panose="02010609060101010101" pitchFamily="49" charset="-122"/>
                <a:ea typeface="黑体" panose="02010609060101010101" pitchFamily="49" charset="-122"/>
                <a:cs typeface="仿宋_GB2312"/>
              </a:rPr>
              <a:t>管理不规范、长期亏损、扭亏无望企业未及时</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清理</a:t>
            </a:r>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zh-CN" altLang="en-US" sz="2400" b="1" dirty="0" smtClean="0">
                <a:solidFill>
                  <a:srgbClr val="002060"/>
                </a:solidFill>
                <a:latin typeface="黑体" panose="02010609060101010101" pitchFamily="49" charset="-122"/>
                <a:ea typeface="黑体" panose="02010609060101010101" pitchFamily="49" charset="-122"/>
                <a:cs typeface="仿宋_GB2312"/>
              </a:rPr>
              <a:t>对</a:t>
            </a:r>
            <a:r>
              <a:rPr lang="zh-CN" altLang="en-US" sz="2400" b="1" dirty="0">
                <a:solidFill>
                  <a:srgbClr val="002060"/>
                </a:solidFill>
                <a:latin typeface="黑体" panose="02010609060101010101" pitchFamily="49" charset="-122"/>
                <a:ea typeface="黑体" panose="02010609060101010101" pitchFamily="49" charset="-122"/>
                <a:cs typeface="仿宋_GB2312"/>
              </a:rPr>
              <a:t>所属企业监管不到位</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企业内部监管不力，造成国有资产损失；</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通过关联交易等利益输送，造成国有资产损失；</a:t>
            </a:r>
          </a:p>
          <a:p>
            <a:pPr marL="0" indent="0">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企业改制、产权转让过程中，未履行国有资产管理</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相关</a:t>
            </a:r>
            <a:r>
              <a:rPr lang="zh-CN" altLang="en-US" sz="2400" b="1" dirty="0">
                <a:solidFill>
                  <a:srgbClr val="002060"/>
                </a:solidFill>
                <a:latin typeface="黑体" panose="02010609060101010101" pitchFamily="49" charset="-122"/>
                <a:ea typeface="黑体" panose="02010609060101010101" pitchFamily="49" charset="-122"/>
                <a:cs typeface="仿宋_GB2312"/>
              </a:rPr>
              <a:t>程序；</a:t>
            </a:r>
          </a:p>
          <a:p>
            <a:pPr marL="0" indent="0">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违规</a:t>
            </a:r>
            <a:r>
              <a:rPr lang="zh-CN" altLang="en-US" sz="2400" b="1" dirty="0">
                <a:solidFill>
                  <a:srgbClr val="002060"/>
                </a:solidFill>
                <a:latin typeface="黑体" panose="02010609060101010101" pitchFamily="49" charset="-122"/>
                <a:ea typeface="黑体" panose="02010609060101010101" pitchFamily="49" charset="-122"/>
                <a:cs typeface="仿宋_GB2312"/>
              </a:rPr>
              <a:t>担保</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endParaRPr lang="zh-CN" altLang="zh-CN" sz="2400" b="1" dirty="0">
              <a:solidFill>
                <a:srgbClr val="002060"/>
              </a:solidFill>
              <a:latin typeface="黑体" panose="02010609060101010101" pitchFamily="49" charset="-122"/>
              <a:ea typeface="黑体" panose="02010609060101010101" pitchFamily="49" charset="-122"/>
              <a:cs typeface="仿宋_GB2312"/>
            </a:endParaRP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973526"/>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4"/>
          <p:cNvSpPr>
            <a:spLocks noGrp="1" noChangeArrowheads="1"/>
          </p:cNvSpPr>
          <p:nvPr>
            <p:ph type="subTitle" idx="4294967295"/>
          </p:nvPr>
        </p:nvSpPr>
        <p:spPr bwMode="auto">
          <a:xfrm>
            <a:off x="723806" y="785078"/>
            <a:ext cx="7705725" cy="4248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endParaRPr lang="zh-CN" altLang="en-US" sz="2000" dirty="0">
              <a:solidFill>
                <a:srgbClr val="0033CC"/>
              </a:solidFill>
              <a:latin typeface="仿宋_GB2312"/>
              <a:ea typeface="仿宋_GB2312"/>
              <a:cs typeface="仿宋_GB2312"/>
            </a:endParaRPr>
          </a:p>
          <a:p>
            <a:pPr marL="0" indent="0"/>
            <a:r>
              <a:rPr lang="en-US" altLang="zh-CN" sz="2400" b="1" dirty="0" smtClean="0">
                <a:solidFill>
                  <a:srgbClr val="002060"/>
                </a:solidFill>
                <a:latin typeface="黑体" panose="02010609060101010101" pitchFamily="49" charset="-122"/>
                <a:ea typeface="黑体" panose="02010609060101010101" pitchFamily="49" charset="-122"/>
                <a:cs typeface="仿宋_GB2312"/>
              </a:rPr>
              <a:t>6</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400" b="1" dirty="0" smtClean="0">
                <a:solidFill>
                  <a:srgbClr val="C00000"/>
                </a:solidFill>
                <a:latin typeface="黑体" panose="02010609060101010101" pitchFamily="49" charset="-122"/>
                <a:ea typeface="黑体" panose="02010609060101010101" pitchFamily="49" charset="-122"/>
                <a:cs typeface="仿宋_GB2312"/>
              </a:rPr>
              <a:t>企业</a:t>
            </a:r>
            <a:r>
              <a:rPr lang="zh-CN" altLang="en-US" sz="2400" b="1" dirty="0">
                <a:solidFill>
                  <a:srgbClr val="C00000"/>
                </a:solidFill>
                <a:latin typeface="黑体" panose="02010609060101010101" pitchFamily="49" charset="-122"/>
                <a:ea typeface="黑体" panose="02010609060101010101" pitchFamily="49" charset="-122"/>
                <a:cs typeface="仿宋_GB2312"/>
              </a:rPr>
              <a:t>负责人薪酬管理、履职待遇和业务支出</a:t>
            </a:r>
            <a:r>
              <a:rPr lang="zh-CN" altLang="en-US" sz="2400" b="1" dirty="0">
                <a:solidFill>
                  <a:srgbClr val="002060"/>
                </a:solidFill>
                <a:latin typeface="黑体" panose="02010609060101010101" pitchFamily="49" charset="-122"/>
                <a:ea typeface="黑体" panose="02010609060101010101" pitchFamily="49" charset="-122"/>
                <a:cs typeface="仿宋_GB2312"/>
              </a:rPr>
              <a:t>等问题</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缺乏绩效考核，存在高管自定高额薪酬现象</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违规购置使用超标车辆；</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违规业务支出；</a:t>
            </a:r>
          </a:p>
          <a:p>
            <a:pPr marL="0" indent="0"/>
            <a:r>
              <a:rPr lang="en-US" altLang="zh-CN"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002060"/>
                </a:solidFill>
                <a:latin typeface="黑体" panose="02010609060101010101" pitchFamily="49" charset="-122"/>
                <a:ea typeface="黑体" panose="02010609060101010101" pitchFamily="49" charset="-122"/>
                <a:cs typeface="仿宋_GB2312"/>
              </a:rPr>
              <a:t>处级（含）以上干部在校办企业违规兼职；</a:t>
            </a:r>
          </a:p>
        </p:txBody>
      </p:sp>
      <p:sp>
        <p:nvSpPr>
          <p:cNvPr id="6" name="标题 1"/>
          <p:cNvSpPr txBox="1">
            <a:spLocks/>
          </p:cNvSpPr>
          <p:nvPr/>
        </p:nvSpPr>
        <p:spPr>
          <a:xfrm>
            <a:off x="603249" y="255434"/>
            <a:ext cx="8534400"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二</a:t>
            </a:r>
            <a:r>
              <a:rPr lang="zh-CN" altLang="en-US" b="1" dirty="0">
                <a:latin typeface="黑体" panose="02010609060101010101" pitchFamily="49" charset="-122"/>
                <a:ea typeface="黑体" panose="02010609060101010101" pitchFamily="49" charset="-122"/>
              </a:rPr>
              <a:t>、国有资产管理面临的问题与挑战</a:t>
            </a:r>
            <a:endParaRPr lang="en-US" altLang="zh-CN"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4949805"/>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853218" y="2529385"/>
            <a:ext cx="5240740" cy="830997"/>
          </a:xfrm>
          <a:prstGeom prst="rect">
            <a:avLst/>
          </a:prstGeom>
          <a:noFill/>
        </p:spPr>
        <p:txBody>
          <a:bodyPr wrap="square" rtlCol="0">
            <a:spAutoFit/>
          </a:bodyPr>
          <a:lstStyle/>
          <a:p>
            <a:r>
              <a:rPr lang="zh-CN" altLang="en-US" sz="4800" b="1" dirty="0" smtClean="0"/>
              <a:t>三、案例</a:t>
            </a:r>
            <a:endParaRPr lang="zh-CN" altLang="en-US" sz="4800" b="1" dirty="0"/>
          </a:p>
        </p:txBody>
      </p:sp>
    </p:spTree>
    <p:extLst>
      <p:ext uri="{BB962C8B-B14F-4D97-AF65-F5344CB8AC3E}">
        <p14:creationId xmlns:p14="http://schemas.microsoft.com/office/powerpoint/2010/main" val="16478754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内容占位符 2"/>
          <p:cNvSpPr>
            <a:spLocks noGrp="1"/>
          </p:cNvSpPr>
          <p:nvPr>
            <p:ph idx="1"/>
          </p:nvPr>
        </p:nvSpPr>
        <p:spPr bwMode="auto">
          <a:xfrm>
            <a:off x="823415" y="1524001"/>
            <a:ext cx="1112747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p>
            <a:pPr marL="0" indent="0">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zh-CN" sz="2400" b="1" dirty="0" smtClean="0">
                <a:solidFill>
                  <a:srgbClr val="C00000"/>
                </a:solidFill>
                <a:latin typeface="黑体" panose="02010609060101010101" pitchFamily="49" charset="-122"/>
                <a:ea typeface="黑体" panose="02010609060101010101" pitchFamily="49" charset="-122"/>
              </a:rPr>
              <a:t>资产</a:t>
            </a:r>
            <a:r>
              <a:rPr lang="zh-CN" altLang="zh-CN" sz="2400" b="1" dirty="0">
                <a:solidFill>
                  <a:srgbClr val="C00000"/>
                </a:solidFill>
                <a:latin typeface="黑体" panose="02010609060101010101" pitchFamily="49" charset="-122"/>
                <a:ea typeface="黑体" panose="02010609060101010101" pitchFamily="49" charset="-122"/>
              </a:rPr>
              <a:t>管理架构设计及管理制度</a:t>
            </a:r>
            <a:r>
              <a:rPr lang="zh-CN" altLang="zh-CN" sz="2400" b="1" dirty="0" smtClean="0">
                <a:solidFill>
                  <a:srgbClr val="002060"/>
                </a:solidFill>
                <a:latin typeface="黑体" panose="02010609060101010101" pitchFamily="49" charset="-122"/>
                <a:ea typeface="黑体" panose="02010609060101010101" pitchFamily="49" charset="-122"/>
              </a:rPr>
              <a:t>问题</a:t>
            </a:r>
            <a:endParaRPr lang="en-US" altLang="zh-CN" sz="2400" b="1" dirty="0">
              <a:solidFill>
                <a:srgbClr val="002060"/>
              </a:solidFill>
              <a:latin typeface="黑体" panose="02010609060101010101" pitchFamily="49" charset="-122"/>
              <a:ea typeface="黑体" panose="02010609060101010101" pitchFamily="49" charset="-122"/>
            </a:endParaRPr>
          </a:p>
          <a:p>
            <a:pPr marL="0" indent="0">
              <a:lnSpc>
                <a:spcPct val="150000"/>
              </a:lnSpc>
            </a:pPr>
            <a:r>
              <a:rPr lang="zh-CN" altLang="zh-CN" sz="2400" b="1" dirty="0" smtClean="0">
                <a:solidFill>
                  <a:srgbClr val="002060"/>
                </a:solidFill>
                <a:latin typeface="黑体" panose="02010609060101010101" pitchFamily="49" charset="-122"/>
                <a:ea typeface="黑体" panose="02010609060101010101" pitchFamily="49" charset="-122"/>
                <a:cs typeface="仿宋_GB2312"/>
              </a:rPr>
              <a:t>同</a:t>
            </a:r>
            <a:r>
              <a:rPr lang="zh-CN" altLang="zh-CN" sz="2400" b="1" dirty="0">
                <a:solidFill>
                  <a:srgbClr val="002060"/>
                </a:solidFill>
                <a:latin typeface="黑体" panose="02010609060101010101" pitchFamily="49" charset="-122"/>
                <a:ea typeface="黑体" panose="02010609060101010101" pitchFamily="49" charset="-122"/>
                <a:cs typeface="仿宋_GB2312"/>
              </a:rPr>
              <a:t>一项工作内容涉及多个处室管理</a:t>
            </a:r>
            <a:r>
              <a:rPr lang="zh-CN" altLang="en-US" sz="2400" b="1" dirty="0">
                <a:solidFill>
                  <a:srgbClr val="002060"/>
                </a:solidFill>
                <a:latin typeface="黑体" panose="02010609060101010101" pitchFamily="49" charset="-122"/>
                <a:ea typeface="黑体" panose="02010609060101010101" pitchFamily="49" charset="-122"/>
                <a:cs typeface="仿宋_GB2312"/>
              </a:rPr>
              <a:t>，管理分工不明晰</a:t>
            </a:r>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zh-CN" altLang="en-US" sz="2400" b="1" dirty="0">
                <a:solidFill>
                  <a:srgbClr val="002060"/>
                </a:solidFill>
                <a:latin typeface="黑体" panose="02010609060101010101" pitchFamily="49" charset="-122"/>
                <a:ea typeface="黑体" panose="02010609060101010101" pitchFamily="49" charset="-122"/>
                <a:cs typeface="仿宋_GB2312"/>
              </a:rPr>
              <a:t>合同管理：涉及</a:t>
            </a:r>
            <a:r>
              <a:rPr lang="zh-CN" altLang="zh-CN" sz="2400" b="1" dirty="0">
                <a:solidFill>
                  <a:srgbClr val="002060"/>
                </a:solidFill>
                <a:latin typeface="黑体" panose="02010609060101010101" pitchFamily="49" charset="-122"/>
                <a:ea typeface="黑体" panose="02010609060101010101" pitchFamily="49" charset="-122"/>
                <a:cs typeface="仿宋_GB2312"/>
              </a:rPr>
              <a:t>资产管理处、实验室与设备管理处、基建处、后勤集团等部门</a:t>
            </a:r>
            <a:r>
              <a:rPr lang="zh-CN" altLang="en-US" sz="2400" b="1" dirty="0">
                <a:solidFill>
                  <a:srgbClr val="002060"/>
                </a:solidFill>
                <a:latin typeface="黑体" panose="02010609060101010101" pitchFamily="49" charset="-122"/>
                <a:ea typeface="黑体" panose="02010609060101010101" pitchFamily="49" charset="-122"/>
                <a:cs typeface="仿宋_GB2312"/>
              </a:rPr>
              <a:t>；</a:t>
            </a:r>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zh-CN" altLang="en-US" sz="2400" b="1" dirty="0">
                <a:solidFill>
                  <a:srgbClr val="002060"/>
                </a:solidFill>
                <a:latin typeface="黑体" panose="02010609060101010101" pitchFamily="49" charset="-122"/>
                <a:ea typeface="黑体" panose="02010609060101010101" pitchFamily="49" charset="-122"/>
                <a:cs typeface="仿宋_GB2312"/>
              </a:rPr>
              <a:t>修缮管理：</a:t>
            </a:r>
            <a:r>
              <a:rPr lang="zh-CN" altLang="zh-CN" sz="2400" b="1" dirty="0">
                <a:solidFill>
                  <a:srgbClr val="002060"/>
                </a:solidFill>
                <a:latin typeface="黑体" panose="02010609060101010101" pitchFamily="49" charset="-122"/>
                <a:ea typeface="黑体" panose="02010609060101010101" pitchFamily="49" charset="-122"/>
                <a:cs typeface="仿宋_GB2312"/>
              </a:rPr>
              <a:t>按内容和预算分别由后勤集团、资产管理处、基建处负责</a:t>
            </a:r>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zh-CN" altLang="en-US" sz="2400" b="1" dirty="0">
                <a:solidFill>
                  <a:srgbClr val="002060"/>
                </a:solidFill>
                <a:latin typeface="黑体" panose="02010609060101010101" pitchFamily="49" charset="-122"/>
                <a:ea typeface="黑体" panose="02010609060101010101" pitchFamily="49" charset="-122"/>
                <a:cs typeface="仿宋_GB2312"/>
              </a:rPr>
              <a:t>房屋出租管理：</a:t>
            </a:r>
            <a:r>
              <a:rPr lang="zh-CN" altLang="zh-CN" sz="2400" b="1" dirty="0">
                <a:solidFill>
                  <a:srgbClr val="002060"/>
                </a:solidFill>
                <a:latin typeface="黑体" panose="02010609060101010101" pitchFamily="49" charset="-122"/>
                <a:ea typeface="黑体" panose="02010609060101010101" pitchFamily="49" charset="-122"/>
                <a:cs typeface="仿宋_GB2312"/>
              </a:rPr>
              <a:t>资产管理处、后勤集团、科技园、投资公司等</a:t>
            </a:r>
            <a:r>
              <a:rPr lang="zh-CN" altLang="zh-CN" sz="2400" b="1" dirty="0" smtClean="0">
                <a:solidFill>
                  <a:srgbClr val="002060"/>
                </a:solidFill>
                <a:latin typeface="黑体" panose="02010609060101010101" pitchFamily="49" charset="-122"/>
                <a:ea typeface="黑体" panose="02010609060101010101" pitchFamily="49" charset="-122"/>
                <a:cs typeface="仿宋_GB2312"/>
              </a:rPr>
              <a:t>单位</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pPr marL="0" indent="0">
              <a:lnSpc>
                <a:spcPct val="150000"/>
              </a:lnSpc>
            </a:pPr>
            <a:r>
              <a:rPr lang="zh-CN" altLang="en-US" sz="2400" b="1" dirty="0">
                <a:solidFill>
                  <a:srgbClr val="002060"/>
                </a:solidFill>
                <a:latin typeface="黑体" panose="02010609060101010101" pitchFamily="49" charset="-122"/>
                <a:ea typeface="黑体" panose="02010609060101010101" pitchFamily="49" charset="-122"/>
                <a:cs typeface="仿宋_GB2312"/>
              </a:rPr>
              <a:t>多部门管理，必然带来职能交叉，有些需要各管理部门之间进行协同完成，部门之间衔接过“松”，势必会产生管理“空白”地带</a:t>
            </a:r>
          </a:p>
          <a:p>
            <a:pPr marL="0" indent="0"/>
            <a:endParaRPr lang="zh-CN" altLang="en-US" sz="2400" b="1" dirty="0">
              <a:solidFill>
                <a:srgbClr val="002060"/>
              </a:solidFill>
              <a:latin typeface="黑体" panose="02010609060101010101" pitchFamily="49" charset="-122"/>
              <a:ea typeface="黑体" panose="02010609060101010101" pitchFamily="49" charset="-122"/>
              <a:cs typeface="仿宋_GB2312"/>
            </a:endParaRPr>
          </a:p>
        </p:txBody>
      </p:sp>
      <p:sp>
        <p:nvSpPr>
          <p:cNvPr id="5" name="标题 1"/>
          <p:cNvSpPr txBox="1">
            <a:spLocks/>
          </p:cNvSpPr>
          <p:nvPr/>
        </p:nvSpPr>
        <p:spPr>
          <a:xfrm>
            <a:off x="603248" y="255434"/>
            <a:ext cx="9226551" cy="865718"/>
          </a:xfrm>
          <a:prstGeom prst="rect">
            <a:avLst/>
          </a:prstGeom>
          <a:effectLst/>
        </p:spPr>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三、案例</a:t>
            </a:r>
            <a:endParaRPr lang="en-US" altLang="zh-CN" b="1" dirty="0">
              <a:latin typeface="黑体" panose="02010609060101010101" pitchFamily="49" charset="-122"/>
              <a:ea typeface="黑体" panose="02010609060101010101" pitchFamily="49" charset="-122"/>
            </a:endParaRPr>
          </a:p>
        </p:txBody>
      </p:sp>
      <p:pic>
        <p:nvPicPr>
          <p:cNvPr id="6"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60784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sp>
        <p:nvSpPr>
          <p:cNvPr id="4" name="标题 1"/>
          <p:cNvSpPr txBox="1">
            <a:spLocks noGrp="1"/>
          </p:cNvSpPr>
          <p:nvPr>
            <p:ph type="title"/>
          </p:nvPr>
        </p:nvSpPr>
        <p:spPr>
          <a:xfrm>
            <a:off x="1594063" y="2012538"/>
            <a:ext cx="9310498" cy="1507067"/>
          </a:xfrm>
          <a:prstGeom prst="rect">
            <a:avLst/>
          </a:prstGeom>
          <a:effectLst/>
        </p:spPr>
        <p:txBody>
          <a:bodyPr vert="horz" lIns="91440" tIns="45720" rIns="91440" bIns="45720" rtlCol="0" anchor="ctr">
            <a:normAutofit fontScale="9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44247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3164" y="1450075"/>
            <a:ext cx="11143847" cy="4645926"/>
          </a:xfrm>
        </p:spPr>
        <p:txBody>
          <a:bodyPr>
            <a:noAutofit/>
          </a:bodyPr>
          <a:lstStyle/>
          <a:p>
            <a:pPr>
              <a:lnSpc>
                <a:spcPct val="150000"/>
              </a:lnSpc>
            </a:pPr>
            <a:r>
              <a:rPr lang="en-US" altLang="zh-CN" sz="2400" b="1" dirty="0">
                <a:solidFill>
                  <a:srgbClr val="002060"/>
                </a:solidFill>
                <a:latin typeface="黑体" panose="02010609060101010101" pitchFamily="49" charset="-122"/>
                <a:ea typeface="黑体" panose="02010609060101010101" pitchFamily="49" charset="-122"/>
                <a:cs typeface="仿宋_GB2312"/>
              </a:rPr>
              <a:t>1</a:t>
            </a:r>
            <a:r>
              <a:rPr lang="zh-CN" altLang="en-US" sz="2400" b="1" dirty="0">
                <a:solidFill>
                  <a:srgbClr val="002060"/>
                </a:solidFill>
                <a:latin typeface="黑体" panose="02010609060101010101" pitchFamily="49" charset="-122"/>
                <a:ea typeface="黑体" panose="02010609060101010101" pitchFamily="49" charset="-122"/>
                <a:cs typeface="仿宋_GB231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加强和规范国有资产管理机构设置</a:t>
            </a:r>
          </a:p>
          <a:p>
            <a:pPr>
              <a:lnSpc>
                <a:spcPct val="150000"/>
              </a:lnSpc>
            </a:pPr>
            <a:r>
              <a:rPr lang="zh-CN" altLang="en-US" sz="2400" b="1" dirty="0" smtClean="0">
                <a:latin typeface="黑体" panose="02010609060101010101" pitchFamily="49" charset="-122"/>
                <a:ea typeface="黑体" panose="02010609060101010101" pitchFamily="49" charset="-122"/>
              </a:rPr>
              <a:t>学校出台国有</a:t>
            </a:r>
            <a:r>
              <a:rPr lang="zh-CN" altLang="en-US" sz="2400" b="1" dirty="0" smtClean="0">
                <a:solidFill>
                  <a:srgbClr val="FF0000"/>
                </a:solidFill>
                <a:latin typeface="黑体" panose="02010609060101010101" pitchFamily="49" charset="-122"/>
                <a:ea typeface="黑体" panose="02010609060101010101" pitchFamily="49" charset="-122"/>
                <a:hlinkClick r:id="rId2" action="ppaction://hlinkfile"/>
              </a:rPr>
              <a:t>资产管理</a:t>
            </a:r>
            <a:r>
              <a:rPr lang="zh-CN" altLang="en-US" sz="2400" b="1" dirty="0">
                <a:solidFill>
                  <a:srgbClr val="FF0000"/>
                </a:solidFill>
                <a:latin typeface="黑体" panose="02010609060101010101" pitchFamily="49" charset="-122"/>
                <a:ea typeface="黑体" panose="02010609060101010101" pitchFamily="49" charset="-122"/>
                <a:hlinkClick r:id="rId2" action="ppaction://hlinkfile"/>
              </a:rPr>
              <a:t>办法</a:t>
            </a:r>
            <a:r>
              <a:rPr lang="zh-CN" altLang="en-US" sz="2400" b="1" dirty="0">
                <a:latin typeface="黑体" panose="02010609060101010101" pitchFamily="49" charset="-122"/>
                <a:ea typeface="黑体" panose="02010609060101010101" pitchFamily="49" charset="-122"/>
              </a:rPr>
              <a:t>，学校成立国有资产管理委员会，下设国有资产管理 委员会办公室（简称国资办），挂靠在国有资产管理处。 国有资产管理委员会成员由校长、总会计师、相关校领导、 校长办公室、国资处、财务处、基建处、宣传部、科学技术发展 研究院、教务处、纪监审联合办公室、北京北化大投资有限公司、 后勤服务集团、图书馆、基金会等部门负责人和教师代表组成。 国有资产管理委员会是学校国有资产监督管理的领导机构， 代表学校对全校国有资产实施统一领导，对国有资产管理的重大 事项进行论证决策</a:t>
            </a:r>
            <a:r>
              <a:rPr lang="zh-CN" altLang="en-US" sz="2400" b="1" dirty="0" smtClean="0">
                <a:latin typeface="黑体" panose="02010609060101010101" pitchFamily="49" charset="-122"/>
                <a:ea typeface="黑体" panose="02010609060101010101" pitchFamily="49" charset="-122"/>
              </a:rPr>
              <a:t>。</a:t>
            </a:r>
            <a:endParaRPr lang="zh-CN" altLang="en-US" sz="2400" b="1" dirty="0">
              <a:latin typeface="黑体" panose="02010609060101010101" pitchFamily="49" charset="-122"/>
              <a:ea typeface="黑体" panose="02010609060101010101" pitchFamily="49" charset="-122"/>
            </a:endParaRPr>
          </a:p>
        </p:txBody>
      </p:sp>
      <p:sp>
        <p:nvSpPr>
          <p:cNvPr id="5" name="标题 1"/>
          <p:cNvSpPr txBox="1">
            <a:spLocks/>
          </p:cNvSpPr>
          <p:nvPr/>
        </p:nvSpPr>
        <p:spPr>
          <a:xfrm>
            <a:off x="575952" y="258352"/>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4"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1527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15425" y="2875760"/>
            <a:ext cx="8534400" cy="865718"/>
          </a:xfrm>
        </p:spPr>
        <p:txBody>
          <a:bodyPr/>
          <a:lstStyle/>
          <a:p>
            <a:r>
              <a:rPr lang="zh-CN" altLang="en-US" b="1" dirty="0">
                <a:latin typeface="黑体" panose="02010609060101010101" pitchFamily="49" charset="-122"/>
                <a:ea typeface="黑体" panose="02010609060101010101" pitchFamily="49" charset="-122"/>
              </a:rPr>
              <a:t>一、新形势背景对国有资产管理的</a:t>
            </a:r>
            <a:r>
              <a:rPr lang="zh-CN" altLang="en-US" b="1" dirty="0" smtClean="0">
                <a:latin typeface="黑体" panose="02010609060101010101" pitchFamily="49" charset="-122"/>
                <a:ea typeface="黑体" panose="02010609060101010101" pitchFamily="49" charset="-122"/>
              </a:rPr>
              <a:t>要求</a:t>
            </a:r>
            <a:endParaRPr lang="zh-CN" altLang="en-US" dirty="0"/>
          </a:p>
        </p:txBody>
      </p:sp>
      <p:sp>
        <p:nvSpPr>
          <p:cNvPr id="3" name="内容占位符 2"/>
          <p:cNvSpPr>
            <a:spLocks noGrp="1"/>
          </p:cNvSpPr>
          <p:nvPr>
            <p:ph idx="1"/>
          </p:nvPr>
        </p:nvSpPr>
        <p:spPr>
          <a:xfrm>
            <a:off x="573085" y="2224088"/>
            <a:ext cx="8534400" cy="3615267"/>
          </a:xfrm>
        </p:spPr>
        <p:txBody>
          <a:bodyPr/>
          <a:lstStyle/>
          <a:p>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5569" y="320683"/>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07503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50874" y="1476375"/>
            <a:ext cx="10879138" cy="3615267"/>
          </a:xfrm>
        </p:spPr>
        <p:txBody>
          <a:bodyPr>
            <a:normAutofit lnSpcReduction="10000"/>
          </a:bodyPr>
          <a:lstStyle/>
          <a:p>
            <a:r>
              <a:rPr lang="en-US" altLang="zh-CN" sz="2400" b="1" dirty="0">
                <a:latin typeface="黑体" panose="02010609060101010101" pitchFamily="49" charset="-122"/>
                <a:ea typeface="黑体" panose="02010609060101010101" pitchFamily="49" charset="-122"/>
              </a:rPr>
              <a:t>2</a:t>
            </a:r>
            <a:r>
              <a:rPr lang="zh-CN" altLang="en-US" sz="2400" b="1" dirty="0">
                <a:latin typeface="黑体" panose="02010609060101010101" pitchFamily="49" charset="-122"/>
                <a:ea typeface="黑体" panose="02010609060101010101" pitchFamily="49" charset="-122"/>
              </a:rPr>
              <a:t>、</a:t>
            </a:r>
            <a:r>
              <a:rPr lang="zh-CN" altLang="en-US" sz="2400" b="1" dirty="0">
                <a:solidFill>
                  <a:srgbClr val="C00000"/>
                </a:solidFill>
                <a:latin typeface="黑体" panose="02010609060101010101" pitchFamily="49" charset="-122"/>
                <a:ea typeface="黑体" panose="02010609060101010101" pitchFamily="49" charset="-122"/>
              </a:rPr>
              <a:t>切实加强资产管理内部控制建设</a:t>
            </a:r>
            <a:endParaRPr lang="en-US" altLang="zh-CN" sz="2400" b="1" dirty="0">
              <a:solidFill>
                <a:srgbClr val="C00000"/>
              </a:solidFill>
              <a:latin typeface="黑体" panose="02010609060101010101" pitchFamily="49" charset="-122"/>
              <a:ea typeface="黑体" panose="02010609060101010101" pitchFamily="49" charset="-122"/>
            </a:endParaRPr>
          </a:p>
          <a:p>
            <a:r>
              <a:rPr lang="zh-CN" altLang="en-US" sz="2400" b="1" dirty="0">
                <a:latin typeface="黑体" panose="02010609060101010101" pitchFamily="49" charset="-122"/>
                <a:ea typeface="黑体" panose="02010609060101010101" pitchFamily="49" charset="-122"/>
              </a:rPr>
              <a:t>根据财政部、教育部关于加强内部控制建设的要求，成立学校内控建设领导小组和工作组。梳理学校内控管理事项，建设内部控制框架体系。学校内部控制制度建设三个层面的责任分工：单位 层面由党委办公室、校长办公室牵头负责，业务层面由财务处牵 头负责，监督层面由纪委监察室和审计室牵头负责。牵头部门应 按照</a:t>
            </a:r>
            <a:r>
              <a:rPr lang="en-US" altLang="zh-CN" sz="2400" b="1" dirty="0">
                <a:latin typeface="黑体" panose="02010609060101010101" pitchFamily="49" charset="-122"/>
                <a:ea typeface="黑体" panose="02010609060101010101" pitchFamily="49" charset="-122"/>
                <a:hlinkClick r:id="rId2" action="ppaction://hlinkfile"/>
              </a:rPr>
              <a:t>《</a:t>
            </a:r>
            <a:r>
              <a:rPr lang="zh-CN" altLang="en-US" sz="2400" b="1" dirty="0">
                <a:latin typeface="黑体" panose="02010609060101010101" pitchFamily="49" charset="-122"/>
                <a:ea typeface="黑体" panose="02010609060101010101" pitchFamily="49" charset="-122"/>
                <a:hlinkClick r:id="rId2" action="ppaction://hlinkfile"/>
              </a:rPr>
              <a:t>实施行政事业单位内部控制规范的建设方案</a:t>
            </a:r>
            <a:r>
              <a:rPr lang="en-US" altLang="zh-CN" sz="2400" b="1" dirty="0">
                <a:latin typeface="黑体" panose="02010609060101010101" pitchFamily="49" charset="-122"/>
                <a:ea typeface="黑体" panose="02010609060101010101" pitchFamily="49" charset="-122"/>
                <a:hlinkClick r:id="rId2" action="ppaction://hlinkfile"/>
              </a:rPr>
              <a:t>》</a:t>
            </a:r>
            <a:r>
              <a:rPr lang="zh-CN" altLang="en-US" sz="2400" b="1" dirty="0">
                <a:latin typeface="黑体" panose="02010609060101010101" pitchFamily="49" charset="-122"/>
                <a:ea typeface="黑体" panose="02010609060101010101" pitchFamily="49" charset="-122"/>
              </a:rPr>
              <a:t>（北化大校 办发</a:t>
            </a:r>
            <a:r>
              <a:rPr lang="en-US" altLang="zh-CN" sz="2400" b="1" dirty="0">
                <a:latin typeface="黑体" panose="02010609060101010101" pitchFamily="49" charset="-122"/>
                <a:ea typeface="黑体" panose="02010609060101010101" pitchFamily="49" charset="-122"/>
              </a:rPr>
              <a:t>﹝2014﹞25 </a:t>
            </a:r>
            <a:r>
              <a:rPr lang="zh-CN" altLang="en-US" sz="2400" b="1" dirty="0">
                <a:latin typeface="黑体" panose="02010609060101010101" pitchFamily="49" charset="-122"/>
                <a:ea typeface="黑体" panose="02010609060101010101" pitchFamily="49" charset="-122"/>
              </a:rPr>
              <a:t>号文）的要求认真履行职责，切实完成各项任 务</a:t>
            </a:r>
            <a:r>
              <a:rPr lang="zh-CN" altLang="en-US" sz="2400" b="1" dirty="0" smtClean="0">
                <a:latin typeface="黑体" panose="02010609060101010101" pitchFamily="49" charset="-122"/>
                <a:ea typeface="黑体" panose="02010609060101010101" pitchFamily="49" charset="-122"/>
              </a:rPr>
              <a:t>。</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hlinkClick r:id="rId3" action="ppaction://hlinkfile"/>
              </a:rPr>
              <a:t>教育部内控指南框架</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hlinkClick r:id="rId4" action="ppaction://hlinkfile"/>
              </a:rPr>
              <a:t>教育部直属单位制度建设内控框架 </a:t>
            </a:r>
            <a:endParaRPr lang="zh-CN" altLang="en-US" sz="2400" b="1" dirty="0">
              <a:latin typeface="黑体" panose="02010609060101010101" pitchFamily="49" charset="-122"/>
              <a:ea typeface="黑体" panose="02010609060101010101" pitchFamily="49" charset="-122"/>
            </a:endParaRPr>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98608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3248" y="1782170"/>
            <a:ext cx="10629782" cy="3615267"/>
          </a:xfrm>
        </p:spPr>
        <p:txBody>
          <a:bodyPr>
            <a:noAutofit/>
          </a:bodyPr>
          <a:lstStyle/>
          <a:p>
            <a:r>
              <a:rPr lang="en-US" altLang="zh-CN" sz="2400" b="1" dirty="0" smtClean="0">
                <a:latin typeface="黑体" panose="02010609060101010101" pitchFamily="49" charset="-122"/>
                <a:ea typeface="黑体" panose="02010609060101010101" pitchFamily="49" charset="-122"/>
              </a:rPr>
              <a:t>3</a:t>
            </a:r>
            <a:r>
              <a:rPr lang="zh-CN" altLang="en-US" sz="2400" b="1" dirty="0" smtClean="0">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加强单位的制度建设</a:t>
            </a:r>
            <a:endParaRPr lang="en-US" altLang="zh-CN" sz="2400" b="1" dirty="0" smtClean="0">
              <a:solidFill>
                <a:srgbClr val="C00000"/>
              </a:solidFill>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按照单位内部控制建设框架体系，对单位制度梳理以往制度，对其进行甄别。</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可用</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修改后可用</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废止</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新制定</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hlinkClick r:id="rId2" action="ppaction://hlinkfile"/>
              </a:rPr>
              <a:t>北京化工大学财务处制度清单</a:t>
            </a:r>
            <a:endParaRPr lang="zh-CN" altLang="en-US" sz="2400" b="1" dirty="0">
              <a:latin typeface="黑体" panose="02010609060101010101" pitchFamily="49" charset="-122"/>
              <a:ea typeface="黑体" panose="02010609060101010101" pitchFamily="49" charset="-122"/>
            </a:endParaRPr>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3985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855662" y="1471612"/>
            <a:ext cx="10760076" cy="3615267"/>
          </a:xfrm>
        </p:spPr>
        <p:txBody>
          <a:bodyPr>
            <a:normAutofit/>
          </a:bodyPr>
          <a:lstStyle/>
          <a:p>
            <a:r>
              <a:rPr lang="en-US" altLang="zh-CN" sz="2400" b="1" dirty="0" smtClean="0">
                <a:latin typeface="黑体" panose="02010609060101010101" pitchFamily="49" charset="-122"/>
                <a:ea typeface="黑体" panose="02010609060101010101" pitchFamily="49" charset="-122"/>
              </a:rPr>
              <a:t>4</a:t>
            </a:r>
            <a:r>
              <a:rPr lang="zh-CN" altLang="en-US" sz="2400" b="1" dirty="0" smtClean="0">
                <a:latin typeface="黑体" panose="02010609060101010101" pitchFamily="49" charset="-122"/>
                <a:ea typeface="黑体" panose="02010609060101010101" pitchFamily="49" charset="-12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大力运用现代信息技术，提高单位国有资产监管水平</a:t>
            </a:r>
          </a:p>
          <a:p>
            <a:r>
              <a:rPr lang="zh-CN" altLang="en-US" sz="2400" b="1" dirty="0" smtClean="0">
                <a:latin typeface="黑体" panose="02010609060101010101" pitchFamily="49" charset="-122"/>
                <a:ea typeface="黑体" panose="02010609060101010101" pitchFamily="49" charset="-122"/>
              </a:rPr>
              <a:t>采用信息化手段，加强内部控制。</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资产配置标准</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差旅费标准</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事项审批单（接待）（内嵌于管理系统中，无感知控制）</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资产管理信息系统</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资产管理系统与财务管理系统以及其他管理系统对接</a:t>
            </a:r>
            <a:r>
              <a:rPr lang="zh-CN" altLang="en-US" sz="2400" b="1" dirty="0">
                <a:latin typeface="黑体" panose="02010609060101010101" pitchFamily="49" charset="-122"/>
                <a:ea typeface="黑体" panose="02010609060101010101" pitchFamily="49" charset="-122"/>
              </a:rPr>
              <a:t>等</a:t>
            </a:r>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98399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07A0635-3D6D-48A5-9239-87D2822E9600}"/>
              </a:ext>
            </a:extLst>
          </p:cNvPr>
          <p:cNvSpPr/>
          <p:nvPr/>
        </p:nvSpPr>
        <p:spPr>
          <a:xfrm>
            <a:off x="6369808" y="3885745"/>
            <a:ext cx="1720223" cy="646331"/>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财务核算系统</a:t>
            </a:r>
            <a:endParaRPr lang="en-US" altLang="zh-CN" b="1"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（支出管理）</a:t>
            </a:r>
          </a:p>
        </p:txBody>
      </p:sp>
      <p:sp>
        <p:nvSpPr>
          <p:cNvPr id="3" name="矩形 2">
            <a:extLst>
              <a:ext uri="{FF2B5EF4-FFF2-40B4-BE49-F238E27FC236}">
                <a16:creationId xmlns:a16="http://schemas.microsoft.com/office/drawing/2014/main" id="{4070CBDB-5524-40B5-A83A-C0D4F411445D}"/>
              </a:ext>
            </a:extLst>
          </p:cNvPr>
          <p:cNvSpPr/>
          <p:nvPr/>
        </p:nvSpPr>
        <p:spPr>
          <a:xfrm>
            <a:off x="2738704" y="3814962"/>
            <a:ext cx="2716983" cy="646331"/>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固定资产综合管理平台</a:t>
            </a:r>
            <a:endParaRPr lang="en-US" altLang="zh-CN" b="1"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（资产管理）</a:t>
            </a:r>
          </a:p>
        </p:txBody>
      </p:sp>
      <p:pic>
        <p:nvPicPr>
          <p:cNvPr id="4" name="图片 3">
            <a:extLst>
              <a:ext uri="{FF2B5EF4-FFF2-40B4-BE49-F238E27FC236}">
                <a16:creationId xmlns:a16="http://schemas.microsoft.com/office/drawing/2014/main" id="{8ABBDBF2-B3F8-41EB-BCD4-7E3D0F967F29}"/>
              </a:ext>
            </a:extLst>
          </p:cNvPr>
          <p:cNvPicPr>
            <a:picLocks noChangeAspect="1"/>
          </p:cNvPicPr>
          <p:nvPr/>
        </p:nvPicPr>
        <p:blipFill>
          <a:blip r:embed="rId2"/>
          <a:stretch>
            <a:fillRect/>
          </a:stretch>
        </p:blipFill>
        <p:spPr>
          <a:xfrm>
            <a:off x="5926970" y="3203951"/>
            <a:ext cx="2605901" cy="535756"/>
          </a:xfrm>
          <a:prstGeom prst="rect">
            <a:avLst/>
          </a:prstGeom>
        </p:spPr>
      </p:pic>
      <p:sp>
        <p:nvSpPr>
          <p:cNvPr id="5" name="矩形 4">
            <a:extLst>
              <a:ext uri="{FF2B5EF4-FFF2-40B4-BE49-F238E27FC236}">
                <a16:creationId xmlns:a16="http://schemas.microsoft.com/office/drawing/2014/main" id="{BEBA732A-B810-4567-9CA3-5CBED49E3FAD}"/>
              </a:ext>
            </a:extLst>
          </p:cNvPr>
          <p:cNvSpPr/>
          <p:nvPr/>
        </p:nvSpPr>
        <p:spPr>
          <a:xfrm>
            <a:off x="2887816" y="1893024"/>
            <a:ext cx="1910657" cy="646331"/>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收费管理平台</a:t>
            </a:r>
            <a:endParaRPr lang="en-US" altLang="zh-CN" b="1"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（收入管理）</a:t>
            </a:r>
          </a:p>
        </p:txBody>
      </p:sp>
      <p:pic>
        <p:nvPicPr>
          <p:cNvPr id="6" name="图片 5">
            <a:extLst>
              <a:ext uri="{FF2B5EF4-FFF2-40B4-BE49-F238E27FC236}">
                <a16:creationId xmlns:a16="http://schemas.microsoft.com/office/drawing/2014/main" id="{37C0E69E-BE75-433B-948D-F44BBCCF694D}"/>
              </a:ext>
            </a:extLst>
          </p:cNvPr>
          <p:cNvPicPr>
            <a:picLocks noChangeAspect="1"/>
          </p:cNvPicPr>
          <p:nvPr/>
        </p:nvPicPr>
        <p:blipFill rotWithShape="1">
          <a:blip r:embed="rId3"/>
          <a:srcRect b="28205"/>
          <a:stretch/>
        </p:blipFill>
        <p:spPr>
          <a:xfrm>
            <a:off x="253838" y="1647403"/>
            <a:ext cx="1991499" cy="884552"/>
          </a:xfrm>
          <a:prstGeom prst="rect">
            <a:avLst/>
          </a:prstGeom>
        </p:spPr>
      </p:pic>
      <p:sp>
        <p:nvSpPr>
          <p:cNvPr id="7" name="矩形 6">
            <a:extLst>
              <a:ext uri="{FF2B5EF4-FFF2-40B4-BE49-F238E27FC236}">
                <a16:creationId xmlns:a16="http://schemas.microsoft.com/office/drawing/2014/main" id="{76F63FC9-D4A4-4051-BA41-BC31EAB7A8D5}"/>
              </a:ext>
            </a:extLst>
          </p:cNvPr>
          <p:cNvSpPr/>
          <p:nvPr/>
        </p:nvSpPr>
        <p:spPr>
          <a:xfrm>
            <a:off x="2816544" y="2775289"/>
            <a:ext cx="2376836" cy="646331"/>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校内预算管理系统</a:t>
            </a:r>
            <a:endParaRPr lang="en-US" altLang="zh-CN" b="1"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（预算管理）</a:t>
            </a:r>
          </a:p>
        </p:txBody>
      </p:sp>
      <p:pic>
        <p:nvPicPr>
          <p:cNvPr id="8" name="图片 7">
            <a:extLst>
              <a:ext uri="{FF2B5EF4-FFF2-40B4-BE49-F238E27FC236}">
                <a16:creationId xmlns:a16="http://schemas.microsoft.com/office/drawing/2014/main" id="{479D352C-65D8-4E19-AB4E-E3F566E8AC8D}"/>
              </a:ext>
            </a:extLst>
          </p:cNvPr>
          <p:cNvPicPr>
            <a:picLocks noChangeAspect="1"/>
          </p:cNvPicPr>
          <p:nvPr/>
        </p:nvPicPr>
        <p:blipFill rotWithShape="1">
          <a:blip r:embed="rId4"/>
          <a:srcRect b="17942"/>
          <a:stretch/>
        </p:blipFill>
        <p:spPr>
          <a:xfrm>
            <a:off x="261436" y="2709883"/>
            <a:ext cx="1983901" cy="884552"/>
          </a:xfrm>
          <a:prstGeom prst="rect">
            <a:avLst/>
          </a:prstGeom>
        </p:spPr>
      </p:pic>
      <p:pic>
        <p:nvPicPr>
          <p:cNvPr id="9" name="图片 8">
            <a:extLst>
              <a:ext uri="{FF2B5EF4-FFF2-40B4-BE49-F238E27FC236}">
                <a16:creationId xmlns:a16="http://schemas.microsoft.com/office/drawing/2014/main" id="{6F75DF90-864E-4801-BA5F-3E02F8261A2E}"/>
              </a:ext>
            </a:extLst>
          </p:cNvPr>
          <p:cNvPicPr>
            <a:picLocks noChangeAspect="1"/>
          </p:cNvPicPr>
          <p:nvPr/>
        </p:nvPicPr>
        <p:blipFill>
          <a:blip r:embed="rId5"/>
          <a:stretch>
            <a:fillRect/>
          </a:stretch>
        </p:blipFill>
        <p:spPr>
          <a:xfrm>
            <a:off x="9872167" y="2186971"/>
            <a:ext cx="2029639" cy="1822966"/>
          </a:xfrm>
          <a:prstGeom prst="rect">
            <a:avLst/>
          </a:prstGeom>
          <a:ln>
            <a:solidFill>
              <a:schemeClr val="accent2">
                <a:lumMod val="75000"/>
              </a:schemeClr>
            </a:solidFill>
          </a:ln>
        </p:spPr>
      </p:pic>
      <p:pic>
        <p:nvPicPr>
          <p:cNvPr id="10" name="图片 9">
            <a:extLst>
              <a:ext uri="{FF2B5EF4-FFF2-40B4-BE49-F238E27FC236}">
                <a16:creationId xmlns:a16="http://schemas.microsoft.com/office/drawing/2014/main" id="{00DD1AEA-7A4E-41F2-8B80-07DE860677CF}"/>
              </a:ext>
            </a:extLst>
          </p:cNvPr>
          <p:cNvPicPr>
            <a:picLocks noChangeAspect="1"/>
          </p:cNvPicPr>
          <p:nvPr/>
        </p:nvPicPr>
        <p:blipFill>
          <a:blip r:embed="rId6"/>
          <a:stretch>
            <a:fillRect/>
          </a:stretch>
        </p:blipFill>
        <p:spPr>
          <a:xfrm>
            <a:off x="290194" y="3885745"/>
            <a:ext cx="2005672" cy="557131"/>
          </a:xfrm>
          <a:prstGeom prst="rect">
            <a:avLst/>
          </a:prstGeom>
        </p:spPr>
      </p:pic>
      <p:sp>
        <p:nvSpPr>
          <p:cNvPr id="11" name="矩形 10">
            <a:extLst>
              <a:ext uri="{FF2B5EF4-FFF2-40B4-BE49-F238E27FC236}">
                <a16:creationId xmlns:a16="http://schemas.microsoft.com/office/drawing/2014/main" id="{15CF8003-5AF5-46A3-8307-E3EC75DE841E}"/>
              </a:ext>
            </a:extLst>
          </p:cNvPr>
          <p:cNvSpPr/>
          <p:nvPr/>
        </p:nvSpPr>
        <p:spPr>
          <a:xfrm>
            <a:off x="2738704" y="4697227"/>
            <a:ext cx="2716983" cy="646331"/>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采购管理系统</a:t>
            </a:r>
            <a:endParaRPr lang="en-US" altLang="zh-CN" b="1"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（采购管理，合同管理）</a:t>
            </a:r>
          </a:p>
        </p:txBody>
      </p:sp>
      <p:pic>
        <p:nvPicPr>
          <p:cNvPr id="12" name="图片 11">
            <a:extLst>
              <a:ext uri="{FF2B5EF4-FFF2-40B4-BE49-F238E27FC236}">
                <a16:creationId xmlns:a16="http://schemas.microsoft.com/office/drawing/2014/main" id="{2B456497-F152-46E0-85A2-BB4043651C58}"/>
              </a:ext>
            </a:extLst>
          </p:cNvPr>
          <p:cNvPicPr>
            <a:picLocks noChangeAspect="1"/>
          </p:cNvPicPr>
          <p:nvPr/>
        </p:nvPicPr>
        <p:blipFill rotWithShape="1">
          <a:blip r:embed="rId7"/>
          <a:srcRect b="16995"/>
          <a:stretch/>
        </p:blipFill>
        <p:spPr>
          <a:xfrm>
            <a:off x="290194" y="4587395"/>
            <a:ext cx="2005673" cy="905419"/>
          </a:xfrm>
          <a:prstGeom prst="rect">
            <a:avLst/>
          </a:prstGeom>
        </p:spPr>
      </p:pic>
      <p:sp>
        <p:nvSpPr>
          <p:cNvPr id="13" name="矩形 12">
            <a:extLst>
              <a:ext uri="{FF2B5EF4-FFF2-40B4-BE49-F238E27FC236}">
                <a16:creationId xmlns:a16="http://schemas.microsoft.com/office/drawing/2014/main" id="{8D787B4F-7675-440C-875B-C4D22B965D1B}"/>
              </a:ext>
            </a:extLst>
          </p:cNvPr>
          <p:cNvSpPr/>
          <p:nvPr/>
        </p:nvSpPr>
        <p:spPr>
          <a:xfrm>
            <a:off x="2887816" y="5767142"/>
            <a:ext cx="2716983" cy="646331"/>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化学品采购平台</a:t>
            </a:r>
            <a:endParaRPr lang="en-US" altLang="zh-CN" b="1"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（采购管理）</a:t>
            </a:r>
          </a:p>
        </p:txBody>
      </p:sp>
      <p:pic>
        <p:nvPicPr>
          <p:cNvPr id="14" name="图片 13">
            <a:extLst>
              <a:ext uri="{FF2B5EF4-FFF2-40B4-BE49-F238E27FC236}">
                <a16:creationId xmlns:a16="http://schemas.microsoft.com/office/drawing/2014/main" id="{8F35DA99-E048-4940-8DBB-D77B84D8EEDA}"/>
              </a:ext>
            </a:extLst>
          </p:cNvPr>
          <p:cNvPicPr>
            <a:picLocks noChangeAspect="1"/>
          </p:cNvPicPr>
          <p:nvPr/>
        </p:nvPicPr>
        <p:blipFill>
          <a:blip r:embed="rId8"/>
          <a:stretch>
            <a:fillRect/>
          </a:stretch>
        </p:blipFill>
        <p:spPr>
          <a:xfrm>
            <a:off x="290194" y="5751995"/>
            <a:ext cx="2005672" cy="905418"/>
          </a:xfrm>
          <a:prstGeom prst="rect">
            <a:avLst/>
          </a:prstGeom>
        </p:spPr>
      </p:pic>
      <p:sp>
        <p:nvSpPr>
          <p:cNvPr id="15" name="矩形 14">
            <a:extLst>
              <a:ext uri="{FF2B5EF4-FFF2-40B4-BE49-F238E27FC236}">
                <a16:creationId xmlns:a16="http://schemas.microsoft.com/office/drawing/2014/main" id="{697303DB-77FD-45AC-82D8-2A0A4EF8768A}"/>
              </a:ext>
            </a:extLst>
          </p:cNvPr>
          <p:cNvSpPr/>
          <p:nvPr/>
        </p:nvSpPr>
        <p:spPr>
          <a:xfrm>
            <a:off x="9741064" y="4276627"/>
            <a:ext cx="2291843" cy="369332"/>
          </a:xfrm>
          <a:prstGeom prst="rect">
            <a:avLst/>
          </a:prstGeom>
        </p:spPr>
        <p:txBody>
          <a:bodyPr wrap="square">
            <a:spAutoFit/>
          </a:bodyPr>
          <a:lstStyle/>
          <a:p>
            <a:r>
              <a:rPr lang="zh-CN" altLang="en-US" b="1" dirty="0">
                <a:latin typeface="微软雅黑" panose="020B0503020204020204" pitchFamily="34" charset="-122"/>
                <a:ea typeface="微软雅黑" panose="020B0503020204020204" pitchFamily="34" charset="-122"/>
              </a:rPr>
              <a:t>大数据资金监控系统</a:t>
            </a:r>
          </a:p>
        </p:txBody>
      </p:sp>
      <p:sp>
        <p:nvSpPr>
          <p:cNvPr id="16" name="右大括号 15">
            <a:extLst>
              <a:ext uri="{FF2B5EF4-FFF2-40B4-BE49-F238E27FC236}">
                <a16:creationId xmlns:a16="http://schemas.microsoft.com/office/drawing/2014/main" id="{2D8DA80D-4F2F-453B-AEDE-EA10489F3C39}"/>
              </a:ext>
            </a:extLst>
          </p:cNvPr>
          <p:cNvSpPr/>
          <p:nvPr/>
        </p:nvSpPr>
        <p:spPr bwMode="auto">
          <a:xfrm>
            <a:off x="5273989" y="1755092"/>
            <a:ext cx="849736" cy="4766070"/>
          </a:xfrm>
          <a:prstGeom prst="rightBrace">
            <a:avLst/>
          </a:prstGeom>
          <a:solidFill>
            <a:schemeClr val="bg1"/>
          </a:solidFill>
          <a:ln w="38100" cap="flat" cmpd="sng" algn="ctr">
            <a:solidFill>
              <a:schemeClr val="accent2">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p:txBody>
      </p:sp>
      <p:sp>
        <p:nvSpPr>
          <p:cNvPr id="17" name="箭头: 右 15">
            <a:extLst>
              <a:ext uri="{FF2B5EF4-FFF2-40B4-BE49-F238E27FC236}">
                <a16:creationId xmlns:a16="http://schemas.microsoft.com/office/drawing/2014/main" id="{6D83F7FF-BE9B-4FBC-85BE-81D1B2D176F8}"/>
              </a:ext>
            </a:extLst>
          </p:cNvPr>
          <p:cNvSpPr/>
          <p:nvPr/>
        </p:nvSpPr>
        <p:spPr bwMode="auto">
          <a:xfrm>
            <a:off x="8509898" y="4154783"/>
            <a:ext cx="1073797" cy="184666"/>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Calibri" panose="020F0502020204030204" pitchFamily="34" charset="0"/>
              <a:ea typeface="宋体" panose="02010600030101010101" pitchFamily="2" charset="-122"/>
            </a:endParaRPr>
          </a:p>
        </p:txBody>
      </p:sp>
      <p:sp>
        <p:nvSpPr>
          <p:cNvPr id="18" name="矩形 17"/>
          <p:cNvSpPr/>
          <p:nvPr/>
        </p:nvSpPr>
        <p:spPr>
          <a:xfrm>
            <a:off x="4095750" y="969372"/>
            <a:ext cx="5161991" cy="461665"/>
          </a:xfrm>
          <a:prstGeom prst="rect">
            <a:avLst/>
          </a:prstGeom>
        </p:spPr>
        <p:txBody>
          <a:bodyPr wrap="none">
            <a:spAutoFit/>
          </a:bodyPr>
          <a:lstStyle/>
          <a:p>
            <a:r>
              <a:rPr lang="en-US" altLang="zh-CN" sz="2400" b="1" dirty="0">
                <a:solidFill>
                  <a:srgbClr val="005CA7"/>
                </a:solidFill>
                <a:latin typeface="微软雅黑" panose="020B0503020204020204" pitchFamily="34" charset="-122"/>
                <a:ea typeface="微软雅黑" panose="020B0503020204020204" pitchFamily="34" charset="-122"/>
              </a:rPr>
              <a:t>-- </a:t>
            </a:r>
            <a:r>
              <a:rPr lang="zh-CN" altLang="en-US" sz="2400" b="1" dirty="0">
                <a:solidFill>
                  <a:srgbClr val="C00000"/>
                </a:solidFill>
                <a:latin typeface="微软雅黑" panose="020B0503020204020204" pitchFamily="34" charset="-122"/>
                <a:ea typeface="微软雅黑" panose="020B0503020204020204" pitchFamily="34" charset="-122"/>
              </a:rPr>
              <a:t>财务内控建设与信息化建设的融合</a:t>
            </a:r>
          </a:p>
        </p:txBody>
      </p:sp>
      <p:grpSp>
        <p:nvGrpSpPr>
          <p:cNvPr id="19" name="组合 46"/>
          <p:cNvGrpSpPr/>
          <p:nvPr/>
        </p:nvGrpSpPr>
        <p:grpSpPr>
          <a:xfrm>
            <a:off x="-1" y="865242"/>
            <a:ext cx="4181475" cy="669925"/>
            <a:chOff x="5876923" y="1082677"/>
            <a:chExt cx="5032359" cy="670819"/>
          </a:xfrm>
        </p:grpSpPr>
        <p:sp>
          <p:nvSpPr>
            <p:cNvPr id="20" name="矩形 19"/>
            <p:cNvSpPr/>
            <p:nvPr/>
          </p:nvSpPr>
          <p:spPr>
            <a:xfrm rot="5400000">
              <a:off x="8006110" y="-1046507"/>
              <a:ext cx="670819" cy="492918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1" name="文本框 1"/>
            <p:cNvSpPr>
              <a:spLocks noChangeArrowheads="1"/>
            </p:cNvSpPr>
            <p:nvPr/>
          </p:nvSpPr>
          <p:spPr bwMode="auto">
            <a:xfrm>
              <a:off x="5876923" y="1203552"/>
              <a:ext cx="5032359" cy="462281"/>
            </a:xfrm>
            <a:prstGeom prst="rect">
              <a:avLst/>
            </a:prstGeom>
            <a:noFill/>
            <a:ln w="9525">
              <a:noFill/>
              <a:miter lim="800000"/>
            </a:ln>
          </p:spPr>
          <p:txBody>
            <a:bodyPr wrap="square">
              <a:spAutoFit/>
            </a:bodyPr>
            <a:lstStyle/>
            <a:p>
              <a:pPr lvl="0">
                <a:defRPr/>
              </a:pPr>
              <a:r>
                <a:rPr kumimoji="0" lang="en-US" altLang="zh-CN" sz="2200" b="1" i="0" u="none" strike="noStrike" kern="1200" cap="none" spc="0" normalizeH="0" baseline="0" noProof="0" dirty="0">
                  <a:ln>
                    <a:noFill/>
                  </a:ln>
                  <a:solidFill>
                    <a:schemeClr val="bg1"/>
                  </a:solidFill>
                  <a:effectLst/>
                  <a:uLnTx/>
                  <a:uFillTx/>
                  <a:latin typeface="+mn-ea"/>
                  <a:ea typeface="+mn-ea"/>
                  <a:cs typeface="Arial" panose="020B0604020202020204" pitchFamily="34" charset="0"/>
                  <a:sym typeface="微软雅黑" panose="020B0503020204020204" pitchFamily="34" charset="-122"/>
                </a:rPr>
                <a:t>     </a:t>
              </a:r>
              <a:r>
                <a:rPr lang="zh-CN" altLang="en-US" sz="2400" b="1" dirty="0">
                  <a:solidFill>
                    <a:schemeClr val="bg1"/>
                  </a:solidFill>
                  <a:latin typeface="+mn-ea"/>
                  <a:ea typeface="+mn-ea"/>
                  <a:cs typeface="Arial" panose="020B0604020202020204" pitchFamily="34" charset="0"/>
                  <a:sym typeface="微软雅黑" panose="020B0503020204020204" pitchFamily="34" charset="-122"/>
                </a:rPr>
                <a:t> 二、高校内控建设举例</a:t>
              </a:r>
            </a:p>
          </p:txBody>
        </p:sp>
      </p:grpSp>
      <p:pic>
        <p:nvPicPr>
          <p:cNvPr id="22" name="Picture 4" descr="未标题-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15165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2400" b="1" dirty="0">
                <a:latin typeface="黑体" panose="02010609060101010101" pitchFamily="49" charset="-122"/>
                <a:ea typeface="黑体" panose="02010609060101010101" pitchFamily="49" charset="-122"/>
              </a:rPr>
              <a:t>2014</a:t>
            </a:r>
            <a:r>
              <a:rPr lang="zh-CN" altLang="en-US" sz="2400" b="1" dirty="0">
                <a:latin typeface="黑体" panose="02010609060101010101" pitchFamily="49" charset="-122"/>
                <a:ea typeface="黑体" panose="02010609060101010101" pitchFamily="49" charset="-122"/>
              </a:rPr>
              <a:t>年以来，党中央国务院出台一系列政策文件（</a:t>
            </a:r>
            <a:r>
              <a:rPr lang="en-US" altLang="zh-CN" sz="2400" b="1" dirty="0">
                <a:latin typeface="黑体" panose="02010609060101010101" pitchFamily="49" charset="-122"/>
                <a:ea typeface="黑体" panose="02010609060101010101" pitchFamily="49" charset="-122"/>
              </a:rPr>
              <a:t>11</a:t>
            </a:r>
            <a:r>
              <a:rPr lang="zh-CN" altLang="en-US" sz="2400" b="1" dirty="0">
                <a:latin typeface="黑体" panose="02010609060101010101" pitchFamily="49" charset="-122"/>
                <a:ea typeface="黑体" panose="02010609060101010101" pitchFamily="49" charset="-122"/>
              </a:rPr>
              <a:t>号文、</a:t>
            </a:r>
            <a:r>
              <a:rPr lang="en-US" altLang="zh-CN" sz="2400" b="1" dirty="0">
                <a:latin typeface="黑体" panose="02010609060101010101" pitchFamily="49" charset="-122"/>
                <a:ea typeface="黑体" panose="02010609060101010101" pitchFamily="49" charset="-122"/>
              </a:rPr>
              <a:t>50</a:t>
            </a:r>
            <a:r>
              <a:rPr lang="zh-CN" altLang="en-US" sz="2400" b="1" dirty="0">
                <a:latin typeface="黑体" panose="02010609060101010101" pitchFamily="49" charset="-122"/>
                <a:ea typeface="黑体" panose="02010609060101010101" pitchFamily="49" charset="-122"/>
              </a:rPr>
              <a:t>号文、</a:t>
            </a:r>
            <a:r>
              <a:rPr lang="en-US" altLang="zh-CN" sz="2400" b="1" dirty="0">
                <a:latin typeface="黑体" panose="02010609060101010101" pitchFamily="49" charset="-122"/>
                <a:ea typeface="黑体" panose="02010609060101010101" pitchFamily="49" charset="-122"/>
              </a:rPr>
              <a:t>25</a:t>
            </a:r>
            <a:r>
              <a:rPr lang="zh-CN" altLang="en-US" sz="2400" b="1" dirty="0">
                <a:latin typeface="黑体" panose="02010609060101010101" pitchFamily="49" charset="-122"/>
                <a:ea typeface="黑体" panose="02010609060101010101" pitchFamily="49" charset="-122"/>
              </a:rPr>
              <a:t>号文、</a:t>
            </a:r>
            <a:r>
              <a:rPr lang="en-US" altLang="zh-CN" sz="2400" b="1" dirty="0">
                <a:latin typeface="黑体" panose="02010609060101010101" pitchFamily="49" charset="-122"/>
                <a:ea typeface="黑体" panose="02010609060101010101" pitchFamily="49" charset="-122"/>
              </a:rPr>
              <a:t>32</a:t>
            </a:r>
            <a:r>
              <a:rPr lang="zh-CN" altLang="en-US" sz="2400" b="1" dirty="0">
                <a:latin typeface="黑体" panose="02010609060101010101" pitchFamily="49" charset="-122"/>
                <a:ea typeface="黑体" panose="02010609060101010101" pitchFamily="49" charset="-122"/>
              </a:rPr>
              <a:t>号文等），提出改革完善科研经费管理诸多举措。相关部门科研经费管理办法陆续修订</a:t>
            </a:r>
            <a:r>
              <a:rPr lang="zh-CN" altLang="en-US" sz="2400" b="1" dirty="0" smtClean="0">
                <a:latin typeface="黑体" panose="02010609060101010101" pitchFamily="49" charset="-122"/>
                <a:ea typeface="黑体" panose="02010609060101010101" pitchFamily="49" charset="-122"/>
              </a:rPr>
              <a:t>。</a:t>
            </a:r>
            <a:r>
              <a:rPr lang="en-US" altLang="zh-CN" sz="2400" b="1" dirty="0" smtClean="0">
                <a:latin typeface="黑体" panose="02010609060101010101" pitchFamily="49" charset="-122"/>
                <a:ea typeface="黑体" panose="02010609060101010101" pitchFamily="49" charset="-122"/>
              </a:rPr>
              <a:t/>
            </a:r>
            <a:br>
              <a:rPr lang="en-US" altLang="zh-CN" sz="2400" b="1" dirty="0" smtClean="0">
                <a:latin typeface="黑体" panose="02010609060101010101" pitchFamily="49" charset="-122"/>
                <a:ea typeface="黑体" panose="02010609060101010101" pitchFamily="49" charset="-122"/>
              </a:rPr>
            </a:br>
            <a:r>
              <a:rPr lang="zh-CN" altLang="en-US" sz="2400" dirty="0">
                <a:hlinkClick r:id="rId2"/>
              </a:rPr>
              <a:t>国家科研经费管理政策文件汇总（</a:t>
            </a:r>
            <a:r>
              <a:rPr lang="en-US" altLang="zh-CN" sz="2400" dirty="0">
                <a:hlinkClick r:id="rId2"/>
              </a:rPr>
              <a:t>2022.3</a:t>
            </a:r>
            <a:r>
              <a:rPr lang="zh-CN" altLang="en-US" sz="2400" dirty="0">
                <a:hlinkClick r:id="rId2"/>
              </a:rPr>
              <a:t>） </a:t>
            </a:r>
            <a:r>
              <a:rPr lang="en-US" altLang="zh-CN" sz="2400" dirty="0">
                <a:hlinkClick r:id="rId2"/>
              </a:rPr>
              <a:t>(ecorr.org.cn)</a:t>
            </a:r>
            <a:endParaRPr lang="zh-CN" altLang="en-US" sz="2400"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684212" y="996609"/>
            <a:ext cx="10493376" cy="3615267"/>
          </a:xfrm>
        </p:spPr>
        <p:txBody>
          <a:bodyPr/>
          <a:lstStyle/>
          <a:p>
            <a:r>
              <a:rPr lang="en-US" altLang="zh-CN" sz="2400" b="1" dirty="0">
                <a:latin typeface="黑体" panose="02010609060101010101" pitchFamily="49" charset="-122"/>
                <a:ea typeface="黑体" panose="02010609060101010101" pitchFamily="49" charset="-122"/>
              </a:rPr>
              <a:t>5</a:t>
            </a:r>
            <a:r>
              <a:rPr lang="zh-CN" altLang="en-US" sz="2400" b="1" dirty="0">
                <a:latin typeface="黑体" panose="02010609060101010101" pitchFamily="49" charset="-122"/>
                <a:ea typeface="黑体" panose="02010609060101010101" pitchFamily="49" charset="-122"/>
              </a:rPr>
              <a:t>、</a:t>
            </a:r>
            <a:r>
              <a:rPr lang="zh-CN" altLang="en-US" sz="2400" b="1" dirty="0">
                <a:solidFill>
                  <a:srgbClr val="C00000"/>
                </a:solidFill>
                <a:latin typeface="黑体" panose="02010609060101010101" pitchFamily="49" charset="-122"/>
                <a:ea typeface="黑体" panose="02010609060101010101" pitchFamily="49" charset="-122"/>
              </a:rPr>
              <a:t>放管结合，适当减少单位国有资产管理中需审批和备案的事项</a:t>
            </a:r>
          </a:p>
          <a:p>
            <a:r>
              <a:rPr lang="zh-CN" altLang="en-US" sz="2400" b="1" dirty="0">
                <a:latin typeface="黑体" panose="02010609060101010101" pitchFamily="49" charset="-122"/>
                <a:ea typeface="黑体" panose="02010609060101010101" pitchFamily="49" charset="-122"/>
              </a:rPr>
              <a:t>放宽政府采购标准</a:t>
            </a:r>
            <a:endParaRPr lang="en-US" altLang="zh-CN" sz="2400" b="1" dirty="0">
              <a:latin typeface="黑体" panose="02010609060101010101" pitchFamily="49" charset="-122"/>
              <a:ea typeface="黑体" panose="02010609060101010101" pitchFamily="49" charset="-122"/>
            </a:endParaRPr>
          </a:p>
          <a:p>
            <a:r>
              <a:rPr lang="zh-CN" altLang="en-US" sz="2400" b="1" dirty="0">
                <a:latin typeface="黑体" panose="02010609060101010101" pitchFamily="49" charset="-122"/>
                <a:ea typeface="黑体" panose="02010609060101010101" pitchFamily="49" charset="-122"/>
              </a:rPr>
              <a:t>进口设备采取备案制</a:t>
            </a:r>
            <a:endParaRPr lang="en-US" altLang="zh-CN" sz="2400" b="1" dirty="0">
              <a:latin typeface="黑体" panose="02010609060101010101" pitchFamily="49" charset="-122"/>
              <a:ea typeface="黑体" panose="02010609060101010101" pitchFamily="49" charset="-122"/>
            </a:endParaRPr>
          </a:p>
          <a:p>
            <a:r>
              <a:rPr lang="zh-CN" altLang="en-US" sz="2400" b="1" dirty="0">
                <a:latin typeface="黑体" panose="02010609060101010101" pitchFamily="49" charset="-122"/>
                <a:ea typeface="黑体" panose="02010609060101010101" pitchFamily="49" charset="-122"/>
              </a:rPr>
              <a:t>科研经费购置资产特殊政策等</a:t>
            </a:r>
            <a:endParaRPr lang="en-US" altLang="zh-CN" sz="2400" b="1" dirty="0">
              <a:latin typeface="黑体" panose="02010609060101010101" pitchFamily="49" charset="-122"/>
              <a:ea typeface="黑体" panose="02010609060101010101" pitchFamily="49" charset="-122"/>
            </a:endParaRPr>
          </a:p>
          <a:p>
            <a:endParaRPr lang="zh-CN" altLang="en-US" dirty="0"/>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8142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4212" y="1171575"/>
            <a:ext cx="8534400" cy="3615267"/>
          </a:xfrm>
        </p:spPr>
        <p:txBody>
          <a:bodyPr/>
          <a:lstStyle/>
          <a:p>
            <a:r>
              <a:rPr lang="en-US" altLang="zh-CN" sz="2400" b="1" dirty="0" smtClean="0">
                <a:solidFill>
                  <a:srgbClr val="002060"/>
                </a:solidFill>
                <a:latin typeface="黑体" panose="02010609060101010101" pitchFamily="49" charset="-122"/>
                <a:ea typeface="黑体" panose="02010609060101010101" pitchFamily="49" charset="-122"/>
                <a:cs typeface="仿宋_GB2312"/>
              </a:rPr>
              <a:t>6</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a:t>
            </a:r>
            <a:r>
              <a:rPr lang="zh-CN" altLang="en-US" sz="2400" b="1" dirty="0" smtClean="0">
                <a:solidFill>
                  <a:srgbClr val="C00000"/>
                </a:solidFill>
                <a:latin typeface="黑体" panose="02010609060101010101" pitchFamily="49" charset="-122"/>
                <a:ea typeface="黑体" panose="02010609060101010101" pitchFamily="49" charset="-122"/>
                <a:cs typeface="仿宋_GB2312"/>
              </a:rPr>
              <a:t>对</a:t>
            </a:r>
            <a:r>
              <a:rPr lang="zh-CN" altLang="en-US" sz="2400" b="1" dirty="0">
                <a:solidFill>
                  <a:srgbClr val="C00000"/>
                </a:solidFill>
                <a:latin typeface="黑体" panose="02010609060101010101" pitchFamily="49" charset="-122"/>
                <a:ea typeface="黑体" panose="02010609060101010101" pitchFamily="49" charset="-122"/>
                <a:cs typeface="仿宋_GB2312"/>
              </a:rPr>
              <a:t>历史遗留问题要研究解决</a:t>
            </a:r>
            <a:r>
              <a:rPr lang="zh-CN" altLang="en-US" sz="2400" b="1" dirty="0" smtClean="0">
                <a:solidFill>
                  <a:srgbClr val="C00000"/>
                </a:solidFill>
                <a:latin typeface="黑体" panose="02010609060101010101" pitchFamily="49" charset="-122"/>
                <a:ea typeface="黑体" panose="02010609060101010101" pitchFamily="49" charset="-122"/>
                <a:cs typeface="仿宋_GB2312"/>
              </a:rPr>
              <a:t>措施</a:t>
            </a:r>
            <a:endParaRPr lang="en-US" altLang="zh-CN" sz="2400" b="1" dirty="0" smtClean="0">
              <a:solidFill>
                <a:srgbClr val="C00000"/>
              </a:solidFill>
              <a:latin typeface="黑体" panose="02010609060101010101" pitchFamily="49" charset="-122"/>
              <a:ea typeface="黑体" panose="02010609060101010101" pitchFamily="49" charset="-122"/>
              <a:cs typeface="仿宋_GB2312"/>
            </a:endParaRPr>
          </a:p>
          <a:p>
            <a:r>
              <a:rPr lang="zh-CN" altLang="en-US" sz="2400" b="1" dirty="0" smtClean="0">
                <a:solidFill>
                  <a:srgbClr val="002060"/>
                </a:solidFill>
                <a:latin typeface="黑体" panose="02010609060101010101" pitchFamily="49" charset="-122"/>
                <a:ea typeface="黑体" panose="02010609060101010101" pitchFamily="49" charset="-122"/>
                <a:cs typeface="仿宋_GB2312"/>
              </a:rPr>
              <a:t>资产盘亏问题</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r>
              <a:rPr lang="zh-CN" altLang="en-US" sz="2400" b="1" dirty="0" smtClean="0">
                <a:solidFill>
                  <a:srgbClr val="002060"/>
                </a:solidFill>
                <a:latin typeface="黑体" panose="02010609060101010101" pitchFamily="49" charset="-122"/>
                <a:ea typeface="黑体" panose="02010609060101010101" pitchFamily="49" charset="-122"/>
                <a:cs typeface="仿宋_GB2312"/>
              </a:rPr>
              <a:t>资产损失问题</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r>
              <a:rPr lang="zh-CN" altLang="en-US" sz="2400" b="1" dirty="0" smtClean="0">
                <a:solidFill>
                  <a:srgbClr val="002060"/>
                </a:solidFill>
                <a:latin typeface="黑体" panose="02010609060101010101" pitchFamily="49" charset="-122"/>
                <a:ea typeface="黑体" panose="02010609060101010101" pitchFamily="49" charset="-122"/>
                <a:cs typeface="仿宋_GB2312"/>
              </a:rPr>
              <a:t>长期挂账往来款清理问题</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endParaRPr lang="en-US" altLang="zh-CN" sz="2400" b="1" dirty="0">
              <a:solidFill>
                <a:srgbClr val="002060"/>
              </a:solidFill>
              <a:latin typeface="黑体" panose="02010609060101010101" pitchFamily="49" charset="-122"/>
              <a:ea typeface="黑体" panose="02010609060101010101" pitchFamily="49" charset="-122"/>
              <a:cs typeface="仿宋_GB2312"/>
            </a:endParaRPr>
          </a:p>
          <a:p>
            <a:endParaRPr lang="zh-CN" altLang="en-US" dirty="0"/>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026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3248" y="947737"/>
            <a:ext cx="9912351" cy="3615267"/>
          </a:xfrm>
        </p:spPr>
        <p:txBody>
          <a:bodyPr/>
          <a:lstStyle/>
          <a:p>
            <a:r>
              <a:rPr lang="en-US" altLang="zh-CN" sz="2400" b="1" dirty="0" smtClean="0">
                <a:latin typeface="黑体" panose="02010609060101010101" pitchFamily="49" charset="-122"/>
                <a:ea typeface="黑体" panose="02010609060101010101" pitchFamily="49" charset="-122"/>
              </a:rPr>
              <a:t>7</a:t>
            </a:r>
            <a:r>
              <a:rPr lang="zh-CN" altLang="en-US" sz="2400" b="1" dirty="0" smtClean="0">
                <a:latin typeface="黑体" panose="02010609060101010101" pitchFamily="49" charset="-122"/>
                <a:ea typeface="黑体" panose="02010609060101010101" pitchFamily="49" charset="-122"/>
              </a:rPr>
              <a:t>、</a:t>
            </a:r>
            <a:r>
              <a:rPr lang="zh-CN" altLang="en-US" sz="2400" b="1" dirty="0">
                <a:solidFill>
                  <a:srgbClr val="C00000"/>
                </a:solidFill>
                <a:latin typeface="黑体" panose="02010609060101010101" pitchFamily="49" charset="-122"/>
                <a:ea typeface="黑体" panose="02010609060101010101" pitchFamily="49" charset="-122"/>
                <a:cs typeface="仿宋_GB2312"/>
              </a:rPr>
              <a:t>加强</a:t>
            </a:r>
            <a:r>
              <a:rPr lang="zh-CN" altLang="en-US" sz="2400" b="1" dirty="0" smtClean="0">
                <a:solidFill>
                  <a:srgbClr val="C00000"/>
                </a:solidFill>
                <a:latin typeface="黑体" panose="02010609060101010101" pitchFamily="49" charset="-122"/>
                <a:ea typeface="黑体" panose="02010609060101010101" pitchFamily="49" charset="-122"/>
                <a:cs typeface="仿宋_GB2312"/>
              </a:rPr>
              <a:t>单位</a:t>
            </a:r>
            <a:r>
              <a:rPr lang="zh-CN" altLang="en-US" sz="2400" b="1" dirty="0" smtClean="0">
                <a:solidFill>
                  <a:srgbClr val="C00000"/>
                </a:solidFill>
                <a:latin typeface="黑体" panose="02010609060101010101" pitchFamily="49" charset="-122"/>
                <a:ea typeface="黑体" panose="02010609060101010101" pitchFamily="49" charset="-122"/>
                <a:cs typeface="仿宋_GB2312"/>
                <a:hlinkClick r:id="rId2" action="ppaction://hlinkfile"/>
              </a:rPr>
              <a:t>出资举办各类单位的监管</a:t>
            </a:r>
            <a:endParaRPr lang="en-US" altLang="zh-CN" sz="2400" b="1" dirty="0" smtClean="0">
              <a:solidFill>
                <a:srgbClr val="C00000"/>
              </a:solidFill>
              <a:latin typeface="黑体" panose="02010609060101010101" pitchFamily="49" charset="-122"/>
              <a:ea typeface="黑体" panose="02010609060101010101" pitchFamily="49" charset="-122"/>
              <a:cs typeface="仿宋_GB2312"/>
            </a:endParaRPr>
          </a:p>
          <a:p>
            <a:r>
              <a:rPr lang="zh-CN" altLang="en-US" sz="2400" b="1" dirty="0" smtClean="0">
                <a:solidFill>
                  <a:srgbClr val="002060"/>
                </a:solidFill>
                <a:latin typeface="黑体" panose="02010609060101010101" pitchFamily="49" charset="-122"/>
                <a:ea typeface="黑体" panose="02010609060101010101" pitchFamily="49" charset="-122"/>
                <a:cs typeface="仿宋_GB2312"/>
              </a:rPr>
              <a:t>资产形成过程中的监管</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r>
              <a:rPr lang="zh-CN" altLang="en-US" sz="2400" b="1" dirty="0" smtClean="0">
                <a:solidFill>
                  <a:srgbClr val="002060"/>
                </a:solidFill>
                <a:latin typeface="黑体" panose="02010609060101010101" pitchFamily="49" charset="-122"/>
                <a:ea typeface="黑体" panose="02010609060101010101" pitchFamily="49" charset="-122"/>
                <a:cs typeface="仿宋_GB2312"/>
              </a:rPr>
              <a:t>资产使用效益方面的监管</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r>
              <a:rPr lang="zh-CN" altLang="en-US" sz="2400" b="1" dirty="0" smtClean="0">
                <a:solidFill>
                  <a:srgbClr val="002060"/>
                </a:solidFill>
                <a:latin typeface="黑体" panose="02010609060101010101" pitchFamily="49" charset="-122"/>
                <a:ea typeface="黑体" panose="02010609060101010101" pitchFamily="49" charset="-122"/>
                <a:cs typeface="仿宋_GB2312"/>
              </a:rPr>
              <a:t>无形资产的监管等</a:t>
            </a:r>
            <a:endParaRPr lang="en-US" altLang="zh-CN" sz="2400" b="1" dirty="0" smtClean="0">
              <a:solidFill>
                <a:srgbClr val="002060"/>
              </a:solidFill>
              <a:latin typeface="黑体" panose="02010609060101010101" pitchFamily="49" charset="-122"/>
              <a:ea typeface="黑体" panose="02010609060101010101" pitchFamily="49" charset="-122"/>
              <a:cs typeface="仿宋_GB2312"/>
            </a:endParaRPr>
          </a:p>
          <a:p>
            <a:r>
              <a:rPr lang="zh-CN" altLang="en-US" sz="2400" b="1" dirty="0">
                <a:solidFill>
                  <a:srgbClr val="002060"/>
                </a:solidFill>
                <a:latin typeface="黑体" panose="02010609060101010101" pitchFamily="49" charset="-122"/>
                <a:ea typeface="黑体" panose="02010609060101010101" pitchFamily="49" charset="-122"/>
                <a:cs typeface="仿宋_GB2312"/>
              </a:rPr>
              <a:t>校办</a:t>
            </a:r>
            <a:r>
              <a:rPr lang="zh-CN" altLang="en-US" sz="2400" b="1" dirty="0" smtClean="0">
                <a:solidFill>
                  <a:srgbClr val="002060"/>
                </a:solidFill>
                <a:latin typeface="黑体" panose="02010609060101010101" pitchFamily="49" charset="-122"/>
                <a:ea typeface="黑体" panose="02010609060101010101" pitchFamily="49" charset="-122"/>
                <a:cs typeface="仿宋_GB2312"/>
              </a:rPr>
              <a:t>企业清理改制后的监管（新课题）</a:t>
            </a:r>
            <a:endParaRPr lang="zh-CN" altLang="en-US" sz="2400" b="1" dirty="0">
              <a:solidFill>
                <a:srgbClr val="002060"/>
              </a:solidFill>
              <a:latin typeface="黑体" panose="02010609060101010101" pitchFamily="49" charset="-122"/>
              <a:ea typeface="黑体" panose="02010609060101010101" pitchFamily="49" charset="-122"/>
              <a:cs typeface="仿宋_GB2312"/>
            </a:endParaRPr>
          </a:p>
          <a:p>
            <a:endParaRPr lang="zh-CN" altLang="en-US" dirty="0"/>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62262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34003" y="1218062"/>
            <a:ext cx="10957328" cy="5437495"/>
          </a:xfrm>
        </p:spPr>
        <p:txBody>
          <a:bodyPr>
            <a:normAutofit lnSpcReduction="10000"/>
          </a:bodyPr>
          <a:lstStyle/>
          <a:p>
            <a:pPr>
              <a:lnSpc>
                <a:spcPct val="150000"/>
              </a:lnSpc>
            </a:pPr>
            <a:r>
              <a:rPr lang="en-US" altLang="zh-CN" sz="2400" b="1" dirty="0">
                <a:latin typeface="黑体" panose="02010609060101010101" pitchFamily="49" charset="-122"/>
                <a:ea typeface="黑体" panose="02010609060101010101" pitchFamily="49" charset="-122"/>
              </a:rPr>
              <a:t>8</a:t>
            </a:r>
            <a:r>
              <a:rPr lang="zh-CN" altLang="en-US" sz="2400" b="1" dirty="0">
                <a:latin typeface="黑体" panose="02010609060101010101" pitchFamily="49" charset="-122"/>
                <a:ea typeface="黑体" panose="02010609060101010101" pitchFamily="49" charset="-122"/>
              </a:rPr>
              <a:t>、</a:t>
            </a:r>
            <a:r>
              <a:rPr lang="zh-CN" altLang="en-US" sz="2400" b="1" dirty="0">
                <a:solidFill>
                  <a:srgbClr val="C00000"/>
                </a:solidFill>
                <a:latin typeface="黑体" panose="02010609060101010101" pitchFamily="49" charset="-122"/>
                <a:ea typeface="黑体" panose="02010609060101010101" pitchFamily="49" charset="-122"/>
              </a:rPr>
              <a:t>适应政府会计制度要求，加强对在建工程入账的</a:t>
            </a:r>
            <a:r>
              <a:rPr lang="zh-CN" altLang="en-US" sz="2400" b="1" dirty="0" smtClean="0">
                <a:solidFill>
                  <a:srgbClr val="C00000"/>
                </a:solidFill>
                <a:latin typeface="黑体" panose="02010609060101010101" pitchFamily="49" charset="-122"/>
                <a:ea typeface="黑体" panose="02010609060101010101" pitchFamily="49" charset="-122"/>
              </a:rPr>
              <a:t>管理</a:t>
            </a:r>
            <a:endParaRPr lang="en-US" altLang="zh-CN" sz="2400" dirty="0" smtClean="0">
              <a:solidFill>
                <a:srgbClr val="C00000"/>
              </a:solidFill>
            </a:endParaRPr>
          </a:p>
          <a:p>
            <a:pPr>
              <a:lnSpc>
                <a:spcPct val="150000"/>
              </a:lnSpc>
            </a:pPr>
            <a:r>
              <a:rPr lang="zh-CN" altLang="zh-CN" sz="2400" b="1" dirty="0" smtClean="0">
                <a:latin typeface="黑体" panose="02010609060101010101" pitchFamily="49" charset="-122"/>
                <a:ea typeface="黑体" panose="02010609060101010101" pitchFamily="49" charset="-122"/>
              </a:rPr>
              <a:t>依据</a:t>
            </a:r>
            <a:r>
              <a:rPr lang="zh-CN" altLang="zh-CN" sz="2400" b="1" dirty="0">
                <a:latin typeface="黑体" panose="02010609060101010101" pitchFamily="49" charset="-122"/>
                <a:ea typeface="黑体" panose="02010609060101010101" pitchFamily="49" charset="-122"/>
              </a:rPr>
              <a:t>政府会计制度及《教育部直属高校基本建设项目竣工财务决算管理办法》（教发〔</a:t>
            </a:r>
            <a:r>
              <a:rPr lang="en-US" altLang="zh-CN" sz="2400" b="1" dirty="0">
                <a:latin typeface="黑体" panose="02010609060101010101" pitchFamily="49" charset="-122"/>
                <a:ea typeface="黑体" panose="02010609060101010101" pitchFamily="49" charset="-122"/>
              </a:rPr>
              <a:t>2021</a:t>
            </a:r>
            <a:r>
              <a:rPr lang="zh-CN" altLang="zh-CN"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14</a:t>
            </a:r>
            <a:r>
              <a:rPr lang="zh-CN" altLang="zh-CN" sz="2400" b="1" dirty="0">
                <a:latin typeface="黑体" panose="02010609060101010101" pitchFamily="49" charset="-122"/>
                <a:ea typeface="黑体" panose="02010609060101010101" pitchFamily="49" charset="-122"/>
              </a:rPr>
              <a:t>号）文件要求，基本建设在建工程项目</a:t>
            </a:r>
            <a:r>
              <a:rPr lang="zh-CN" altLang="zh-CN" sz="2400" b="1" dirty="0">
                <a:solidFill>
                  <a:srgbClr val="C00000"/>
                </a:solidFill>
                <a:latin typeface="黑体" panose="02010609060101010101" pitchFamily="49" charset="-122"/>
                <a:ea typeface="黑体" panose="02010609060101010101" pitchFamily="49" charset="-122"/>
              </a:rPr>
              <a:t>在竣工验收合格后应及时办理资产交付手续，并在规定期限</a:t>
            </a:r>
            <a:r>
              <a:rPr lang="en-US" altLang="zh-CN" sz="2400" b="1" dirty="0">
                <a:solidFill>
                  <a:srgbClr val="C00000"/>
                </a:solidFill>
                <a:latin typeface="黑体" panose="02010609060101010101" pitchFamily="49" charset="-122"/>
                <a:ea typeface="黑体" panose="02010609060101010101" pitchFamily="49" charset="-122"/>
              </a:rPr>
              <a:t>1</a:t>
            </a:r>
            <a:r>
              <a:rPr lang="zh-CN" altLang="zh-CN" sz="2400" b="1" dirty="0">
                <a:solidFill>
                  <a:srgbClr val="C00000"/>
                </a:solidFill>
                <a:latin typeface="黑体" panose="02010609060101010101" pitchFamily="49" charset="-122"/>
                <a:ea typeface="黑体" panose="02010609060101010101" pitchFamily="49" charset="-122"/>
              </a:rPr>
              <a:t>年内办理竣工财务决算</a:t>
            </a:r>
            <a:r>
              <a:rPr lang="zh-CN" altLang="zh-CN" sz="2400" b="1" dirty="0">
                <a:latin typeface="黑体" panose="02010609060101010101" pitchFamily="49" charset="-122"/>
                <a:ea typeface="黑体" panose="02010609060101010101" pitchFamily="49" charset="-122"/>
              </a:rPr>
              <a:t>。虽然相比财政部《基本建设项目竣工财务决算管理暂行办法》（财建〔</a:t>
            </a:r>
            <a:r>
              <a:rPr lang="en-US" altLang="zh-CN" sz="2400" b="1" dirty="0">
                <a:latin typeface="黑体" panose="02010609060101010101" pitchFamily="49" charset="-122"/>
                <a:ea typeface="黑体" panose="02010609060101010101" pitchFamily="49" charset="-122"/>
              </a:rPr>
              <a:t>2016</a:t>
            </a:r>
            <a:r>
              <a:rPr lang="zh-CN" altLang="zh-CN"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503</a:t>
            </a:r>
            <a:r>
              <a:rPr lang="zh-CN" altLang="zh-CN" sz="2400" b="1" dirty="0">
                <a:latin typeface="黑体" panose="02010609060101010101" pitchFamily="49" charset="-122"/>
                <a:ea typeface="黑体" panose="02010609060101010101" pitchFamily="49" charset="-122"/>
              </a:rPr>
              <a:t>号）文件要求“</a:t>
            </a:r>
            <a:r>
              <a:rPr lang="zh-CN" altLang="zh-CN" sz="2400" b="1" dirty="0">
                <a:solidFill>
                  <a:srgbClr val="C00000"/>
                </a:solidFill>
                <a:latin typeface="黑体" panose="02010609060101010101" pitchFamily="49" charset="-122"/>
                <a:ea typeface="黑体" panose="02010609060101010101" pitchFamily="49" charset="-122"/>
              </a:rPr>
              <a:t>在建工程项目完工在投入使用或者试运行合格后，应当在</a:t>
            </a:r>
            <a:r>
              <a:rPr lang="en-US" altLang="zh-CN" sz="2400" b="1" dirty="0">
                <a:solidFill>
                  <a:srgbClr val="C00000"/>
                </a:solidFill>
                <a:latin typeface="黑体" panose="02010609060101010101" pitchFamily="49" charset="-122"/>
                <a:ea typeface="黑体" panose="02010609060101010101" pitchFamily="49" charset="-122"/>
              </a:rPr>
              <a:t>3</a:t>
            </a:r>
            <a:r>
              <a:rPr lang="zh-CN" altLang="zh-CN" sz="2400" b="1" dirty="0">
                <a:solidFill>
                  <a:srgbClr val="C00000"/>
                </a:solidFill>
                <a:latin typeface="黑体" panose="02010609060101010101" pitchFamily="49" charset="-122"/>
                <a:ea typeface="黑体" panose="02010609060101010101" pitchFamily="49" charset="-122"/>
              </a:rPr>
              <a:t>个月内编报竣工财务决算，最长不得超过</a:t>
            </a:r>
            <a:r>
              <a:rPr lang="en-US" altLang="zh-CN" sz="2400" b="1" dirty="0">
                <a:solidFill>
                  <a:srgbClr val="C00000"/>
                </a:solidFill>
                <a:latin typeface="黑体" panose="02010609060101010101" pitchFamily="49" charset="-122"/>
                <a:ea typeface="黑体" panose="02010609060101010101" pitchFamily="49" charset="-122"/>
              </a:rPr>
              <a:t>6</a:t>
            </a:r>
            <a:r>
              <a:rPr lang="zh-CN" altLang="zh-CN" sz="2400" b="1" dirty="0">
                <a:solidFill>
                  <a:srgbClr val="C00000"/>
                </a:solidFill>
                <a:latin typeface="黑体" panose="02010609060101010101" pitchFamily="49" charset="-122"/>
                <a:ea typeface="黑体" panose="02010609060101010101" pitchFamily="49" charset="-122"/>
              </a:rPr>
              <a:t>个月，要完成项目竣工财务决算，并将在建工程转为固定资产</a:t>
            </a:r>
            <a:r>
              <a:rPr lang="zh-CN" altLang="zh-CN" sz="2400" b="1" dirty="0">
                <a:latin typeface="黑体" panose="02010609060101010101" pitchFamily="49" charset="-122"/>
                <a:ea typeface="黑体" panose="02010609060101010101" pitchFamily="49" charset="-122"/>
              </a:rPr>
              <a:t>”竣工财务决算期限有所延长，但能按期完成竣工财务决算的高校也是微乎其微，由此可见基建在建工程的竣工财务决算及转为固定资产（以下简称“转固”）工作具有很大的难度</a:t>
            </a:r>
            <a:r>
              <a:rPr lang="zh-CN" altLang="zh-CN" sz="2400" dirty="0" smtClean="0"/>
              <a:t>。</a:t>
            </a:r>
            <a:endParaRPr lang="zh-CN" altLang="en-US" dirty="0"/>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smtClean="0">
                <a:latin typeface="黑体" panose="02010609060101010101" pitchFamily="49" charset="-122"/>
                <a:ea typeface="黑体" panose="02010609060101010101" pitchFamily="49" charset="-122"/>
              </a:rPr>
              <a:t>四、</a:t>
            </a:r>
            <a:r>
              <a:rPr lang="zh-CN" altLang="en-US" b="1" dirty="0">
                <a:latin typeface="黑体" panose="02010609060101010101" pitchFamily="49" charset="-122"/>
                <a:ea typeface="黑体" panose="02010609060101010101" pitchFamily="49" charset="-122"/>
              </a:rPr>
              <a:t>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1774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4211" y="685800"/>
            <a:ext cx="10939131" cy="3615267"/>
          </a:xfrm>
        </p:spPr>
        <p:txBody>
          <a:bodyPr/>
          <a:lstStyle/>
          <a:p>
            <a:r>
              <a:rPr lang="en-US" altLang="zh-CN" sz="2400" b="1" dirty="0" smtClean="0">
                <a:latin typeface="黑体" panose="02010609060101010101" pitchFamily="49" charset="-122"/>
                <a:ea typeface="黑体" panose="02010609060101010101" pitchFamily="49" charset="-122"/>
              </a:rPr>
              <a:t>10</a:t>
            </a:r>
            <a:r>
              <a:rPr lang="zh-CN" altLang="en-US" sz="2400" b="1" dirty="0" smtClean="0">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实施资产精细化管理，关注大型仪器设备共享，提高资产绩效</a:t>
            </a:r>
            <a:endParaRPr lang="en-US" altLang="zh-CN" sz="2400" b="1" dirty="0" smtClean="0">
              <a:solidFill>
                <a:srgbClr val="C00000"/>
              </a:solidFill>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从</a:t>
            </a:r>
            <a:r>
              <a:rPr lang="en-US" altLang="zh-CN" sz="2400" b="1" dirty="0" smtClean="0">
                <a:latin typeface="黑体" panose="02010609060101010101" pitchFamily="49" charset="-122"/>
                <a:ea typeface="黑体" panose="02010609060101010101" pitchFamily="49" charset="-122"/>
              </a:rPr>
              <a:t>2003</a:t>
            </a:r>
            <a:r>
              <a:rPr lang="zh-CN" altLang="en-US" sz="2400" b="1" dirty="0" smtClean="0">
                <a:latin typeface="黑体" panose="02010609060101010101" pitchFamily="49" charset="-122"/>
                <a:ea typeface="黑体" panose="02010609060101010101" pitchFamily="49" charset="-122"/>
              </a:rPr>
              <a:t>年开始，学校对科研实验室，收取资源占用费</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水费、电费计量入户</a:t>
            </a:r>
            <a:endParaRPr lang="en-US" altLang="zh-CN" sz="2400" b="1" dirty="0" smtClean="0">
              <a:latin typeface="黑体" panose="02010609060101010101" pitchFamily="49" charset="-122"/>
              <a:ea typeface="黑体" panose="02010609060101010101" pitchFamily="49" charset="-122"/>
            </a:endParaRPr>
          </a:p>
          <a:p>
            <a:r>
              <a:rPr lang="zh-CN" altLang="en-US" sz="2400" b="1" dirty="0" smtClean="0">
                <a:latin typeface="黑体" panose="02010609060101010101" pitchFamily="49" charset="-122"/>
                <a:ea typeface="黑体" panose="02010609060101010101" pitchFamily="49" charset="-122"/>
              </a:rPr>
              <a:t>仪器设备共享</a:t>
            </a:r>
            <a:endParaRPr lang="en-US" altLang="zh-CN" sz="2400" b="1" dirty="0" smtClean="0">
              <a:latin typeface="黑体" panose="02010609060101010101" pitchFamily="49" charset="-122"/>
              <a:ea typeface="黑体" panose="02010609060101010101" pitchFamily="49" charset="-122"/>
            </a:endParaRPr>
          </a:p>
          <a:p>
            <a:endParaRPr lang="zh-CN" altLang="en-US" dirty="0"/>
          </a:p>
        </p:txBody>
      </p:sp>
      <p:sp>
        <p:nvSpPr>
          <p:cNvPr id="4" name="标题 1"/>
          <p:cNvSpPr txBox="1">
            <a:spLocks/>
          </p:cNvSpPr>
          <p:nvPr/>
        </p:nvSpPr>
        <p:spPr>
          <a:xfrm>
            <a:off x="603248" y="255434"/>
            <a:ext cx="9226551" cy="865718"/>
          </a:xfrm>
          <a:prstGeom prst="rect">
            <a:avLst/>
          </a:prstGeom>
          <a:effectLst/>
        </p:spPr>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zh-CN" altLang="en-US" b="1" dirty="0">
                <a:latin typeface="黑体" panose="02010609060101010101" pitchFamily="49" charset="-122"/>
                <a:ea typeface="黑体" panose="02010609060101010101" pitchFamily="49" charset="-122"/>
              </a:rPr>
              <a:t>三、提升国有资产治理水平和能力的措施与</a:t>
            </a:r>
            <a:r>
              <a:rPr lang="zh-CN" altLang="en-US" b="1" dirty="0" smtClean="0">
                <a:latin typeface="黑体" panose="02010609060101010101" pitchFamily="49" charset="-122"/>
                <a:ea typeface="黑体" panose="02010609060101010101" pitchFamily="49" charset="-122"/>
              </a:rPr>
              <a:t>尝试</a:t>
            </a:r>
            <a:endParaRPr lang="zh-CN" altLang="en-US" b="1" dirty="0">
              <a:latin typeface="黑体" panose="02010609060101010101" pitchFamily="49" charset="-122"/>
              <a:ea typeface="黑体" panose="02010609060101010101" pitchFamily="49" charset="-122"/>
            </a:endParaRPr>
          </a:p>
        </p:txBody>
      </p:sp>
      <p:pic>
        <p:nvPicPr>
          <p:cNvPr id="5"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85764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99950" y="2303689"/>
            <a:ext cx="5166128" cy="1507067"/>
          </a:xfrm>
        </p:spPr>
        <p:txBody>
          <a:bodyPr>
            <a:normAutofit fontScale="90000"/>
          </a:bodyPr>
          <a:lstStyle/>
          <a:p>
            <a:r>
              <a:rPr lang="zh-CN" altLang="en-US" sz="5400" dirty="0"/>
              <a:t>感谢您的关注</a:t>
            </a:r>
            <a:r>
              <a:rPr lang="zh-CN" altLang="en-US" sz="5400" dirty="0" smtClean="0"/>
              <a:t>！</a:t>
            </a:r>
            <a:r>
              <a:rPr lang="en-US" altLang="zh-CN" sz="5400" dirty="0" smtClean="0"/>
              <a:t/>
            </a:r>
            <a:br>
              <a:rPr lang="en-US" altLang="zh-CN" sz="5400" dirty="0" smtClean="0"/>
            </a:br>
            <a:r>
              <a:rPr lang="zh-CN" altLang="en-US" dirty="0"/>
              <a:t/>
            </a:r>
            <a:br>
              <a:rPr lang="zh-CN" altLang="en-US" dirty="0"/>
            </a:br>
            <a:endParaRPr lang="zh-CN" altLang="en-US" dirty="0"/>
          </a:p>
        </p:txBody>
      </p:sp>
      <p:pic>
        <p:nvPicPr>
          <p:cNvPr id="3"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4171984" y="4904812"/>
            <a:ext cx="4913525" cy="523220"/>
          </a:xfrm>
          <a:prstGeom prst="rect">
            <a:avLst/>
          </a:prstGeom>
        </p:spPr>
        <p:txBody>
          <a:bodyPr wrap="none">
            <a:spAutoFit/>
          </a:bodyPr>
          <a:lstStyle/>
          <a:p>
            <a:r>
              <a:rPr lang="zh-CN" altLang="en-US" sz="2800" b="1" dirty="0"/>
              <a:t>本人联系方式：</a:t>
            </a:r>
            <a:r>
              <a:rPr lang="en-US" altLang="zh-CN" sz="2800" b="1" dirty="0"/>
              <a:t>13910506111</a:t>
            </a:r>
            <a:endParaRPr lang="zh-CN" altLang="en-US" sz="2800" b="1" dirty="0"/>
          </a:p>
        </p:txBody>
      </p:sp>
    </p:spTree>
    <p:extLst>
      <p:ext uri="{BB962C8B-B14F-4D97-AF65-F5344CB8AC3E}">
        <p14:creationId xmlns:p14="http://schemas.microsoft.com/office/powerpoint/2010/main" val="826996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矩形 61"/>
          <p:cNvSpPr/>
          <p:nvPr/>
        </p:nvSpPr>
        <p:spPr>
          <a:xfrm>
            <a:off x="384932" y="1449581"/>
            <a:ext cx="2667809" cy="1076969"/>
          </a:xfrm>
          <a:prstGeom prst="rect">
            <a:avLst/>
          </a:prstGeom>
          <a:ln>
            <a:solidFill>
              <a:schemeClr val="tx1"/>
            </a:solidFill>
          </a:ln>
        </p:spPr>
        <p:txBody>
          <a:bodyPr wrap="square">
            <a:spAutoFit/>
          </a:bodyPr>
          <a:lstStyle/>
          <a:p>
            <a:pPr algn="ctr">
              <a:spcBef>
                <a:spcPts val="1200"/>
              </a:spcBef>
              <a:defRPr/>
            </a:pPr>
            <a:r>
              <a:rPr lang="zh-CN" altLang="zh-CN" sz="1600" dirty="0"/>
              <a:t>教育部等五部门关于深化高等教育领域简政放权放管结合优化服务改革的若干意见</a:t>
            </a:r>
            <a:r>
              <a:rPr lang="en-US" altLang="zh-CN" sz="1600" dirty="0"/>
              <a:t> </a:t>
            </a:r>
            <a:r>
              <a:rPr lang="zh-CN" altLang="en-US" sz="1400" dirty="0">
                <a:solidFill>
                  <a:schemeClr val="tx2"/>
                </a:solidFill>
              </a:rPr>
              <a:t>教政法</a:t>
            </a:r>
            <a:r>
              <a:rPr lang="en-US" altLang="zh-CN" sz="1400" dirty="0">
                <a:solidFill>
                  <a:schemeClr val="tx2"/>
                </a:solidFill>
              </a:rPr>
              <a:t>〔2017〕7</a:t>
            </a:r>
            <a:r>
              <a:rPr lang="zh-CN" altLang="en-US" sz="1400" dirty="0">
                <a:solidFill>
                  <a:schemeClr val="tx2"/>
                </a:solidFill>
              </a:rPr>
              <a:t>号</a:t>
            </a:r>
            <a:endParaRPr lang="en-US" altLang="zh-CN" sz="1400" b="1" dirty="0">
              <a:solidFill>
                <a:schemeClr val="tx2"/>
              </a:solidFill>
              <a:latin typeface="微软雅黑" panose="020B0503020204020204" pitchFamily="34" charset="-122"/>
              <a:ea typeface="微软雅黑" panose="020B0503020204020204" pitchFamily="34" charset="-122"/>
            </a:endParaRPr>
          </a:p>
        </p:txBody>
      </p:sp>
      <p:cxnSp>
        <p:nvCxnSpPr>
          <p:cNvPr id="3" name="直接箭头连接符 2"/>
          <p:cNvCxnSpPr/>
          <p:nvPr/>
        </p:nvCxnSpPr>
        <p:spPr>
          <a:xfrm flipH="1" flipV="1">
            <a:off x="1511572" y="2543742"/>
            <a:ext cx="12819" cy="8216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3434944" y="1174901"/>
            <a:ext cx="6001163" cy="1742055"/>
            <a:chOff x="3948756" y="1125539"/>
            <a:chExt cx="6751067" cy="1902748"/>
          </a:xfrm>
        </p:grpSpPr>
        <p:sp>
          <p:nvSpPr>
            <p:cNvPr id="63" name="TextBox 12"/>
            <p:cNvSpPr txBox="1"/>
            <p:nvPr/>
          </p:nvSpPr>
          <p:spPr>
            <a:xfrm>
              <a:off x="3981366" y="1174104"/>
              <a:ext cx="6718457" cy="1781273"/>
            </a:xfrm>
            <a:prstGeom prst="rect">
              <a:avLst/>
            </a:prstGeom>
            <a:noFill/>
          </p:spPr>
          <p:txBody>
            <a:bodyPr wrap="square" rtlCol="0">
              <a:spAutoFit/>
            </a:bodyPr>
            <a:lstStyle/>
            <a:p>
              <a:pPr>
                <a:lnSpc>
                  <a:spcPts val="2000"/>
                </a:lnSpc>
              </a:pPr>
              <a:r>
                <a:rPr lang="zh-CN" altLang="zh-CN" sz="1400" dirty="0"/>
                <a:t>扩大高校资产处置权限。适当提高资产处置的备案和报批标准。高校自主处置已达使用年限、应淘汰报废的资产，处置收益留归学校使用。税务部门要执行好各项涉及高校的税收优惠政策。高校要进一步提高预算编制水平，加快财政预算执行进度，完善内控机制，严肃财经纪律，严格按照规定管好用好各项经费和资产，不断提高资金使用效益。强化高校资产管理的主体责任，确保国有资产的安全和有效使用。高校应依法接受审计监督。</a:t>
              </a:r>
            </a:p>
          </p:txBody>
        </p:sp>
        <p:sp>
          <p:nvSpPr>
            <p:cNvPr id="21" name="圆角矩形标注 20"/>
            <p:cNvSpPr/>
            <p:nvPr/>
          </p:nvSpPr>
          <p:spPr>
            <a:xfrm rot="5400000">
              <a:off x="6364156" y="-1289861"/>
              <a:ext cx="1902748" cy="6733547"/>
            </a:xfrm>
            <a:prstGeom prst="wedgeRoundRectCallout">
              <a:avLst>
                <a:gd name="adj1" fmla="val -3565"/>
                <a:gd name="adj2" fmla="val 54423"/>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27" name="直接箭头连接符 26"/>
          <p:cNvCxnSpPr>
            <a:endCxn id="90" idx="0"/>
          </p:cNvCxnSpPr>
          <p:nvPr/>
        </p:nvCxnSpPr>
        <p:spPr>
          <a:xfrm>
            <a:off x="3566045" y="4422578"/>
            <a:ext cx="1" cy="559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矩形 89"/>
          <p:cNvSpPr/>
          <p:nvPr/>
        </p:nvSpPr>
        <p:spPr>
          <a:xfrm>
            <a:off x="2519943" y="4982064"/>
            <a:ext cx="2092205" cy="1076969"/>
          </a:xfrm>
          <a:prstGeom prst="rect">
            <a:avLst/>
          </a:prstGeom>
          <a:ln>
            <a:solidFill>
              <a:schemeClr val="tx1"/>
            </a:solidFill>
          </a:ln>
        </p:spPr>
        <p:txBody>
          <a:bodyPr wrap="square">
            <a:spAutoFit/>
          </a:bodyPr>
          <a:lstStyle/>
          <a:p>
            <a:pPr algn="ctr">
              <a:defRPr/>
            </a:pPr>
            <a:r>
              <a:rPr lang="zh-CN" altLang="en-US" sz="1600" dirty="0"/>
              <a:t>财政部关于修改</a:t>
            </a:r>
            <a:r>
              <a:rPr lang="en-US" altLang="zh-CN" sz="1600" dirty="0"/>
              <a:t>《</a:t>
            </a:r>
            <a:r>
              <a:rPr lang="zh-CN" altLang="en-US" sz="1600" dirty="0"/>
              <a:t>事业单位国有资产管理暂行办法</a:t>
            </a:r>
            <a:r>
              <a:rPr lang="en-US" altLang="zh-CN" sz="1600" dirty="0"/>
              <a:t>》</a:t>
            </a:r>
            <a:r>
              <a:rPr lang="zh-CN" altLang="en-US" sz="1600" dirty="0"/>
              <a:t>的决定</a:t>
            </a:r>
            <a:endParaRPr lang="en-US" altLang="zh-CN" sz="1600" dirty="0"/>
          </a:p>
          <a:p>
            <a:pPr algn="ctr">
              <a:defRPr/>
            </a:pPr>
            <a:r>
              <a:rPr lang="zh-CN" altLang="en-US" sz="1400" dirty="0">
                <a:solidFill>
                  <a:schemeClr val="tx2"/>
                </a:solidFill>
              </a:rPr>
              <a:t>财政部令第</a:t>
            </a:r>
            <a:r>
              <a:rPr lang="en-US" altLang="zh-CN" sz="1400" dirty="0">
                <a:solidFill>
                  <a:schemeClr val="tx2"/>
                </a:solidFill>
              </a:rPr>
              <a:t>100</a:t>
            </a:r>
            <a:r>
              <a:rPr lang="zh-CN" altLang="en-US" sz="1400" dirty="0">
                <a:solidFill>
                  <a:schemeClr val="tx2"/>
                </a:solidFill>
              </a:rPr>
              <a:t>号</a:t>
            </a:r>
            <a:endParaRPr lang="en-US" altLang="zh-CN" sz="1400" b="1" dirty="0">
              <a:solidFill>
                <a:schemeClr val="tx2"/>
              </a:solidFill>
              <a:latin typeface="微软雅黑" panose="020B0503020204020204" pitchFamily="34" charset="-122"/>
              <a:ea typeface="微软雅黑" panose="020B0503020204020204" pitchFamily="34" charset="-122"/>
            </a:endParaRPr>
          </a:p>
        </p:txBody>
      </p:sp>
      <p:grpSp>
        <p:nvGrpSpPr>
          <p:cNvPr id="92" name="组合 91"/>
          <p:cNvGrpSpPr/>
          <p:nvPr/>
        </p:nvGrpSpPr>
        <p:grpSpPr>
          <a:xfrm>
            <a:off x="4971198" y="4720552"/>
            <a:ext cx="5444283" cy="1928539"/>
            <a:chOff x="3948758" y="1125538"/>
            <a:chExt cx="5488016" cy="1918084"/>
          </a:xfrm>
        </p:grpSpPr>
        <p:sp>
          <p:nvSpPr>
            <p:cNvPr id="93" name="TextBox 12"/>
            <p:cNvSpPr txBox="1"/>
            <p:nvPr/>
          </p:nvSpPr>
          <p:spPr>
            <a:xfrm>
              <a:off x="4043169" y="1155926"/>
              <a:ext cx="5393605" cy="1887696"/>
            </a:xfrm>
            <a:prstGeom prst="rect">
              <a:avLst/>
            </a:prstGeom>
            <a:noFill/>
          </p:spPr>
          <p:txBody>
            <a:bodyPr wrap="square" rtlCol="0">
              <a:spAutoFit/>
            </a:bodyPr>
            <a:lstStyle/>
            <a:p>
              <a:pPr>
                <a:lnSpc>
                  <a:spcPts val="2000"/>
                </a:lnSpc>
              </a:pPr>
              <a:r>
                <a:rPr lang="zh-CN" altLang="en-US" sz="1400" dirty="0">
                  <a:latin typeface="+mn-ea"/>
                </a:rPr>
                <a:t>为贯彻落实党中央、国务院有关促进科技成果转化的决策部署，完善科技成果使用、处置、收益管理制度，提高科技成果转化效率，需要对</a:t>
              </a:r>
              <a:r>
                <a:rPr lang="en-US" altLang="zh-CN" sz="1400" dirty="0">
                  <a:latin typeface="+mn-ea"/>
                </a:rPr>
                <a:t>《</a:t>
              </a:r>
              <a:r>
                <a:rPr lang="zh-CN" altLang="en-US" sz="1400" dirty="0">
                  <a:latin typeface="+mn-ea"/>
                </a:rPr>
                <a:t>事业单位国有资产管理暂行办法</a:t>
              </a:r>
              <a:r>
                <a:rPr lang="en-US" altLang="zh-CN" sz="1400" dirty="0">
                  <a:latin typeface="+mn-ea"/>
                </a:rPr>
                <a:t>》</a:t>
              </a:r>
              <a:r>
                <a:rPr lang="zh-CN" altLang="en-US" sz="1400" dirty="0">
                  <a:latin typeface="+mn-ea"/>
                </a:rPr>
                <a:t>作相应修改，明确科技成果转化有关国有资产管理的具体规定，并简化科技成果转化中的资产评估程序。（共修改</a:t>
              </a:r>
              <a:r>
                <a:rPr lang="en-US" altLang="zh-CN" sz="1400" dirty="0">
                  <a:latin typeface="+mn-ea"/>
                </a:rPr>
                <a:t>8</a:t>
              </a:r>
              <a:r>
                <a:rPr lang="zh-CN" altLang="en-US" sz="1400" dirty="0">
                  <a:latin typeface="+mn-ea"/>
                </a:rPr>
                <a:t>条、新增</a:t>
              </a:r>
              <a:r>
                <a:rPr lang="en-US" altLang="zh-CN" sz="1400" dirty="0">
                  <a:latin typeface="+mn-ea"/>
                </a:rPr>
                <a:t>2</a:t>
              </a:r>
              <a:r>
                <a:rPr lang="zh-CN" altLang="en-US" sz="1400" dirty="0">
                  <a:latin typeface="+mn-ea"/>
                </a:rPr>
                <a:t>条，主要是赋予了国家设立的研究开发机构、高校对其持有的科技成果自主管理的权限，明确有关定价公开机制和故意低价处置国有资产行为的处理措施。）</a:t>
              </a:r>
              <a:endParaRPr lang="zh-CN" altLang="zh-CN" sz="1400" dirty="0">
                <a:latin typeface="+mn-ea"/>
              </a:endParaRPr>
            </a:p>
          </p:txBody>
        </p:sp>
        <p:sp>
          <p:nvSpPr>
            <p:cNvPr id="94" name="圆角矩形标注 93"/>
            <p:cNvSpPr/>
            <p:nvPr/>
          </p:nvSpPr>
          <p:spPr>
            <a:xfrm rot="5400000">
              <a:off x="5741392" y="-667096"/>
              <a:ext cx="1902748" cy="5488016"/>
            </a:xfrm>
            <a:prstGeom prst="wedgeRoundRectCallout">
              <a:avLst>
                <a:gd name="adj1" fmla="val 4877"/>
                <a:gd name="adj2" fmla="val 53389"/>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7" name="矩形 96"/>
          <p:cNvSpPr/>
          <p:nvPr/>
        </p:nvSpPr>
        <p:spPr>
          <a:xfrm>
            <a:off x="5051140" y="1558140"/>
            <a:ext cx="2086094" cy="830805"/>
          </a:xfrm>
          <a:prstGeom prst="rect">
            <a:avLst/>
          </a:prstGeom>
          <a:ln>
            <a:solidFill>
              <a:schemeClr val="tx1"/>
            </a:solidFill>
          </a:ln>
        </p:spPr>
        <p:txBody>
          <a:bodyPr wrap="square">
            <a:spAutoFit/>
          </a:bodyPr>
          <a:lstStyle/>
          <a:p>
            <a:pPr algn="ctr">
              <a:defRPr/>
            </a:pPr>
            <a:r>
              <a:rPr lang="en-US" altLang="zh-CN" sz="1600" dirty="0"/>
              <a:t>(3) 《</a:t>
            </a:r>
            <a:r>
              <a:rPr lang="zh-CN" altLang="en-US" sz="1600" dirty="0"/>
              <a:t>行政事业单位国有资产管理条例</a:t>
            </a:r>
            <a:r>
              <a:rPr lang="en-US" altLang="zh-CN" sz="1600" dirty="0"/>
              <a:t>》</a:t>
            </a:r>
            <a:r>
              <a:rPr lang="zh-CN" altLang="en-US" sz="1400" dirty="0">
                <a:solidFill>
                  <a:schemeClr val="tx2"/>
                </a:solidFill>
              </a:rPr>
              <a:t>国务院令第</a:t>
            </a:r>
            <a:r>
              <a:rPr lang="en-US" altLang="zh-CN" sz="1400" dirty="0">
                <a:solidFill>
                  <a:schemeClr val="tx2"/>
                </a:solidFill>
              </a:rPr>
              <a:t>738</a:t>
            </a:r>
            <a:r>
              <a:rPr lang="zh-CN" altLang="en-US" sz="1400" dirty="0">
                <a:solidFill>
                  <a:schemeClr val="tx2"/>
                </a:solidFill>
              </a:rPr>
              <a:t>号</a:t>
            </a:r>
            <a:endParaRPr lang="en-US" altLang="zh-CN" sz="1400" b="1" dirty="0">
              <a:solidFill>
                <a:schemeClr val="tx2"/>
              </a:solidFill>
              <a:latin typeface="微软雅黑" panose="020B0503020204020204" pitchFamily="34" charset="-122"/>
              <a:ea typeface="微软雅黑" panose="020B0503020204020204" pitchFamily="34" charset="-122"/>
            </a:endParaRPr>
          </a:p>
        </p:txBody>
      </p:sp>
      <p:cxnSp>
        <p:nvCxnSpPr>
          <p:cNvPr id="98" name="直接箭头连接符 97"/>
          <p:cNvCxnSpPr>
            <a:stCxn id="157" idx="0"/>
          </p:cNvCxnSpPr>
          <p:nvPr/>
        </p:nvCxnSpPr>
        <p:spPr>
          <a:xfrm flipV="1">
            <a:off x="5969269" y="2560198"/>
            <a:ext cx="0" cy="775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03" name="组合 102"/>
          <p:cNvGrpSpPr/>
          <p:nvPr/>
        </p:nvGrpSpPr>
        <p:grpSpPr>
          <a:xfrm>
            <a:off x="7567466" y="1183639"/>
            <a:ext cx="3325304" cy="1741027"/>
            <a:chOff x="3948756" y="1171659"/>
            <a:chExt cx="3038581" cy="1832218"/>
          </a:xfrm>
        </p:grpSpPr>
        <p:sp>
          <p:nvSpPr>
            <p:cNvPr id="104" name="TextBox 12"/>
            <p:cNvSpPr txBox="1"/>
            <p:nvPr/>
          </p:nvSpPr>
          <p:spPr>
            <a:xfrm>
              <a:off x="4012874" y="1258669"/>
              <a:ext cx="2942524" cy="1716258"/>
            </a:xfrm>
            <a:prstGeom prst="rect">
              <a:avLst/>
            </a:prstGeom>
            <a:noFill/>
          </p:spPr>
          <p:txBody>
            <a:bodyPr wrap="square" rtlCol="0">
              <a:spAutoFit/>
            </a:bodyPr>
            <a:lstStyle/>
            <a:p>
              <a:pPr>
                <a:lnSpc>
                  <a:spcPts val="2000"/>
                </a:lnSpc>
              </a:pPr>
              <a:r>
                <a:rPr lang="zh-CN" altLang="en-US" sz="1400" dirty="0"/>
                <a:t>该条例将国有资产管理提升至法律层面。其中第七条：各部门及其所属单位管理行政事业性国有资产应当遵循安全规范、节约高效、公开透明、权责一致的原则，实现实物管理与价值管理相统一，资产管理与预算管理、财务管理相结合。</a:t>
              </a:r>
            </a:p>
          </p:txBody>
        </p:sp>
        <p:sp>
          <p:nvSpPr>
            <p:cNvPr id="105" name="圆角矩形标注 104"/>
            <p:cNvSpPr/>
            <p:nvPr/>
          </p:nvSpPr>
          <p:spPr>
            <a:xfrm rot="5400000">
              <a:off x="4551938" y="568477"/>
              <a:ext cx="1832218" cy="3038581"/>
            </a:xfrm>
            <a:prstGeom prst="wedgeRoundRectCallout">
              <a:avLst>
                <a:gd name="adj1" fmla="val -1603"/>
                <a:gd name="adj2" fmla="val 5608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06" name="直接箭头连接符 105"/>
          <p:cNvCxnSpPr/>
          <p:nvPr/>
        </p:nvCxnSpPr>
        <p:spPr>
          <a:xfrm>
            <a:off x="8337289" y="4360160"/>
            <a:ext cx="0" cy="621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7" name="矩形 106"/>
          <p:cNvSpPr/>
          <p:nvPr/>
        </p:nvSpPr>
        <p:spPr>
          <a:xfrm>
            <a:off x="7137234" y="4994072"/>
            <a:ext cx="1888413" cy="1046198"/>
          </a:xfrm>
          <a:prstGeom prst="rect">
            <a:avLst/>
          </a:prstGeom>
          <a:ln>
            <a:solidFill>
              <a:schemeClr val="tx1"/>
            </a:solidFill>
          </a:ln>
        </p:spPr>
        <p:txBody>
          <a:bodyPr wrap="square">
            <a:spAutoFit/>
          </a:bodyPr>
          <a:lstStyle/>
          <a:p>
            <a:pPr algn="ctr">
              <a:defRPr/>
            </a:pPr>
            <a:r>
              <a:rPr lang="zh-CN" altLang="en-US" sz="1600" dirty="0"/>
              <a:t>财政部 教育部关于印发</a:t>
            </a:r>
            <a:r>
              <a:rPr lang="en-US" altLang="zh-CN" sz="1600" dirty="0"/>
              <a:t>《</a:t>
            </a:r>
            <a:r>
              <a:rPr lang="zh-CN" altLang="en-US" sz="1600" dirty="0"/>
              <a:t>高等学校财务制度</a:t>
            </a:r>
            <a:r>
              <a:rPr lang="en-US" altLang="zh-CN" sz="1600" dirty="0"/>
              <a:t>》</a:t>
            </a:r>
            <a:r>
              <a:rPr lang="zh-CN" altLang="en-US" sz="1600" dirty="0"/>
              <a:t>的通知  </a:t>
            </a:r>
            <a:r>
              <a:rPr lang="zh-CN" altLang="en-US" sz="1400" dirty="0">
                <a:solidFill>
                  <a:schemeClr val="tx2"/>
                </a:solidFill>
              </a:rPr>
              <a:t>财教</a:t>
            </a:r>
            <a:r>
              <a:rPr lang="en-US" altLang="zh-CN" sz="1400" dirty="0">
                <a:solidFill>
                  <a:schemeClr val="tx2"/>
                </a:solidFill>
              </a:rPr>
              <a:t>〔2022〕128</a:t>
            </a:r>
            <a:r>
              <a:rPr lang="zh-CN" altLang="en-US" sz="1400" dirty="0">
                <a:solidFill>
                  <a:schemeClr val="tx2"/>
                </a:solidFill>
              </a:rPr>
              <a:t>号</a:t>
            </a:r>
            <a:endParaRPr lang="en-US" altLang="zh-CN" sz="1400" b="1" dirty="0">
              <a:solidFill>
                <a:schemeClr val="tx2"/>
              </a:solidFill>
              <a:latin typeface="微软雅黑" panose="020B0503020204020204" pitchFamily="34" charset="-122"/>
              <a:ea typeface="微软雅黑" panose="020B0503020204020204" pitchFamily="34" charset="-122"/>
            </a:endParaRPr>
          </a:p>
        </p:txBody>
      </p:sp>
      <p:grpSp>
        <p:nvGrpSpPr>
          <p:cNvPr id="108" name="组合 107"/>
          <p:cNvGrpSpPr/>
          <p:nvPr/>
        </p:nvGrpSpPr>
        <p:grpSpPr>
          <a:xfrm>
            <a:off x="9277226" y="4729912"/>
            <a:ext cx="2912571" cy="1911843"/>
            <a:chOff x="4055122" y="1125539"/>
            <a:chExt cx="5820032" cy="2098565"/>
          </a:xfrm>
        </p:grpSpPr>
        <p:sp>
          <p:nvSpPr>
            <p:cNvPr id="109" name="TextBox 12"/>
            <p:cNvSpPr txBox="1"/>
            <p:nvPr/>
          </p:nvSpPr>
          <p:spPr>
            <a:xfrm>
              <a:off x="4225269" y="1152525"/>
              <a:ext cx="5649885" cy="2071579"/>
            </a:xfrm>
            <a:prstGeom prst="rect">
              <a:avLst/>
            </a:prstGeom>
            <a:noFill/>
          </p:spPr>
          <p:txBody>
            <a:bodyPr wrap="square" rtlCol="0">
              <a:spAutoFit/>
            </a:bodyPr>
            <a:lstStyle/>
            <a:p>
              <a:pPr>
                <a:lnSpc>
                  <a:spcPts val="2000"/>
                </a:lnSpc>
              </a:pPr>
              <a:r>
                <a:rPr lang="zh-CN" altLang="en-US" sz="1400" dirty="0"/>
                <a:t>高等学校应当建立健全单位资产管理制度，明确资产使用人和管理人的岗位责任，按照国家规定设置国有资产台账，加强和规范资产配置、使用和处置管理，维护资产安全完整，提高资产使用效率。</a:t>
              </a:r>
              <a:endParaRPr lang="zh-CN" altLang="zh-CN" sz="1400" dirty="0"/>
            </a:p>
          </p:txBody>
        </p:sp>
        <p:sp>
          <p:nvSpPr>
            <p:cNvPr id="110" name="圆角矩形标注 109"/>
            <p:cNvSpPr/>
            <p:nvPr/>
          </p:nvSpPr>
          <p:spPr>
            <a:xfrm rot="5400000">
              <a:off x="5813832" y="-633171"/>
              <a:ext cx="2079415" cy="5596836"/>
            </a:xfrm>
            <a:prstGeom prst="wedgeRoundRectCallout">
              <a:avLst>
                <a:gd name="adj1" fmla="val 4340"/>
                <a:gd name="adj2" fmla="val 55602"/>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0" name="灰色1"/>
          <p:cNvGrpSpPr/>
          <p:nvPr/>
        </p:nvGrpSpPr>
        <p:grpSpPr bwMode="auto">
          <a:xfrm>
            <a:off x="995241" y="3349399"/>
            <a:ext cx="1094793" cy="1089201"/>
            <a:chOff x="3865855" y="346698"/>
            <a:chExt cx="1459921" cy="1460252"/>
          </a:xfrm>
        </p:grpSpPr>
        <p:sp>
          <p:nvSpPr>
            <p:cNvPr id="121" name="Oval 19"/>
            <p:cNvSpPr>
              <a:spLocks noChangeArrowheads="1"/>
            </p:cNvSpPr>
            <p:nvPr/>
          </p:nvSpPr>
          <p:spPr bwMode="auto">
            <a:xfrm>
              <a:off x="3865855" y="346698"/>
              <a:ext cx="1459921" cy="1460252"/>
            </a:xfrm>
            <a:prstGeom prst="ellipse">
              <a:avLst/>
            </a:prstGeom>
            <a:solidFill>
              <a:srgbClr val="C5C5C5"/>
            </a:solidFill>
            <a:ln w="9525">
              <a:noFill/>
              <a:round/>
            </a:ln>
          </p:spPr>
          <p:txBody>
            <a:bodyPr wrap="none" anchor="ctr"/>
            <a:lstStyle/>
            <a:p>
              <a:r>
                <a:rPr lang="zh-CN" altLang="en-US">
                  <a:solidFill>
                    <a:schemeClr val="bg1"/>
                  </a:solidFill>
                  <a:latin typeface="Impact" panose="020B0806030902050204" pitchFamily="34" charset="0"/>
                  <a:ea typeface="微软雅黑" panose="020B0503020204020204" pitchFamily="34" charset="-122"/>
                </a:rPr>
                <a:t>标题</a:t>
              </a:r>
            </a:p>
          </p:txBody>
        </p:sp>
        <p:sp>
          <p:nvSpPr>
            <p:cNvPr id="124"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0000">
                    <a:alpha val="0"/>
                  </a:srgbClr>
                </a:gs>
              </a:gsLst>
              <a:lin ang="5400000" scaled="1"/>
            </a:gradFill>
            <a:ln>
              <a:noFill/>
            </a:ln>
          </p:spPr>
          <p:txBody>
            <a:bodyPr/>
            <a:lstStyle/>
            <a:p>
              <a:pPr>
                <a:defRPr/>
              </a:pPr>
              <a:endParaRPr lang="zh-CN" altLang="en-US" kern="0" dirty="0">
                <a:solidFill>
                  <a:schemeClr val="bg1"/>
                </a:solidFill>
                <a:ea typeface="微软雅黑" panose="020B0503020204020204" pitchFamily="34" charset="-122"/>
              </a:endParaRPr>
            </a:p>
          </p:txBody>
        </p:sp>
      </p:grpSp>
      <p:grpSp>
        <p:nvGrpSpPr>
          <p:cNvPr id="125" name="灰色2"/>
          <p:cNvGrpSpPr/>
          <p:nvPr/>
        </p:nvGrpSpPr>
        <p:grpSpPr bwMode="auto">
          <a:xfrm>
            <a:off x="3061577" y="3348771"/>
            <a:ext cx="1093134" cy="1090853"/>
            <a:chOff x="3865855" y="346698"/>
            <a:chExt cx="1459921" cy="1460252"/>
          </a:xfrm>
        </p:grpSpPr>
        <p:sp>
          <p:nvSpPr>
            <p:cNvPr id="126" name="Oval 19"/>
            <p:cNvSpPr>
              <a:spLocks noChangeArrowheads="1"/>
            </p:cNvSpPr>
            <p:nvPr/>
          </p:nvSpPr>
          <p:spPr bwMode="auto">
            <a:xfrm>
              <a:off x="3865855" y="346698"/>
              <a:ext cx="1459921" cy="1460252"/>
            </a:xfrm>
            <a:prstGeom prst="ellipse">
              <a:avLst/>
            </a:prstGeom>
            <a:solidFill>
              <a:srgbClr val="C5C5C5"/>
            </a:solidFill>
            <a:ln w="9525">
              <a:noFill/>
              <a:round/>
            </a:ln>
          </p:spPr>
          <p:txBody>
            <a:bodyPr wrap="none" anchor="ctr"/>
            <a:lstStyle/>
            <a:p>
              <a:r>
                <a:rPr lang="zh-CN" altLang="en-US">
                  <a:solidFill>
                    <a:schemeClr val="bg1"/>
                  </a:solidFill>
                  <a:latin typeface="Impact" panose="020B0806030902050204" pitchFamily="34" charset="0"/>
                  <a:ea typeface="微软雅黑" panose="020B0503020204020204" pitchFamily="34" charset="-122"/>
                </a:rPr>
                <a:t>标题</a:t>
              </a:r>
            </a:p>
          </p:txBody>
        </p:sp>
        <p:sp>
          <p:nvSpPr>
            <p:cNvPr id="129" name="未知"/>
            <p:cNvSpPr/>
            <p:nvPr/>
          </p:nvSpPr>
          <p:spPr bwMode="auto">
            <a:xfrm>
              <a:off x="4034222" y="379886"/>
              <a:ext cx="1125402" cy="550913"/>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0000">
                    <a:alpha val="0"/>
                  </a:srgbClr>
                </a:gs>
              </a:gsLst>
              <a:lin ang="5400000" scaled="1"/>
            </a:gradFill>
            <a:ln>
              <a:noFill/>
            </a:ln>
          </p:spPr>
          <p:txBody>
            <a:bodyPr/>
            <a:lstStyle/>
            <a:p>
              <a:pPr>
                <a:defRPr/>
              </a:pPr>
              <a:endParaRPr lang="zh-CN" altLang="en-US" kern="0" dirty="0">
                <a:solidFill>
                  <a:schemeClr val="bg1"/>
                </a:solidFill>
                <a:ea typeface="微软雅黑" panose="020B0503020204020204" pitchFamily="34" charset="-122"/>
              </a:endParaRPr>
            </a:p>
          </p:txBody>
        </p:sp>
      </p:grpSp>
      <p:grpSp>
        <p:nvGrpSpPr>
          <p:cNvPr id="130" name="灰色3"/>
          <p:cNvGrpSpPr/>
          <p:nvPr/>
        </p:nvGrpSpPr>
        <p:grpSpPr bwMode="auto">
          <a:xfrm>
            <a:off x="5421873" y="3340650"/>
            <a:ext cx="1094793" cy="1089201"/>
            <a:chOff x="3865855" y="346698"/>
            <a:chExt cx="1459921" cy="1460252"/>
          </a:xfrm>
        </p:grpSpPr>
        <p:sp>
          <p:nvSpPr>
            <p:cNvPr id="131" name="Oval 19"/>
            <p:cNvSpPr>
              <a:spLocks noChangeArrowheads="1"/>
            </p:cNvSpPr>
            <p:nvPr/>
          </p:nvSpPr>
          <p:spPr bwMode="auto">
            <a:xfrm>
              <a:off x="3865855" y="346698"/>
              <a:ext cx="1459921" cy="1460252"/>
            </a:xfrm>
            <a:prstGeom prst="ellipse">
              <a:avLst/>
            </a:prstGeom>
            <a:solidFill>
              <a:srgbClr val="C5C5C5"/>
            </a:solidFill>
            <a:ln w="9525">
              <a:noFill/>
              <a:round/>
            </a:ln>
          </p:spPr>
          <p:txBody>
            <a:bodyPr wrap="none" anchor="ctr"/>
            <a:lstStyle/>
            <a:p>
              <a:r>
                <a:rPr lang="zh-CN" altLang="en-US">
                  <a:solidFill>
                    <a:schemeClr val="bg1"/>
                  </a:solidFill>
                  <a:latin typeface="Impact" panose="020B0806030902050204" pitchFamily="34" charset="0"/>
                  <a:ea typeface="微软雅黑" panose="020B0503020204020204" pitchFamily="34" charset="-122"/>
                </a:rPr>
                <a:t>标题</a:t>
              </a:r>
            </a:p>
          </p:txBody>
        </p:sp>
        <p:sp>
          <p:nvSpPr>
            <p:cNvPr id="132"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0000">
                    <a:alpha val="0"/>
                  </a:srgbClr>
                </a:gs>
              </a:gsLst>
              <a:lin ang="5400000" scaled="1"/>
            </a:gradFill>
            <a:ln>
              <a:noFill/>
            </a:ln>
          </p:spPr>
          <p:txBody>
            <a:bodyPr/>
            <a:lstStyle/>
            <a:p>
              <a:pPr>
                <a:defRPr/>
              </a:pPr>
              <a:endParaRPr lang="zh-CN" altLang="en-US" kern="0" dirty="0">
                <a:solidFill>
                  <a:schemeClr val="bg1"/>
                </a:solidFill>
                <a:ea typeface="微软雅黑" panose="020B0503020204020204" pitchFamily="34" charset="-122"/>
              </a:endParaRPr>
            </a:p>
          </p:txBody>
        </p:sp>
      </p:grpSp>
      <p:grpSp>
        <p:nvGrpSpPr>
          <p:cNvPr id="133" name="灰色4"/>
          <p:cNvGrpSpPr/>
          <p:nvPr/>
        </p:nvGrpSpPr>
        <p:grpSpPr bwMode="auto">
          <a:xfrm>
            <a:off x="7811142" y="3354814"/>
            <a:ext cx="1094793" cy="1089201"/>
            <a:chOff x="3865855" y="346698"/>
            <a:chExt cx="1459921" cy="1460252"/>
          </a:xfrm>
        </p:grpSpPr>
        <p:sp>
          <p:nvSpPr>
            <p:cNvPr id="134" name="Oval 19"/>
            <p:cNvSpPr>
              <a:spLocks noChangeArrowheads="1"/>
            </p:cNvSpPr>
            <p:nvPr/>
          </p:nvSpPr>
          <p:spPr bwMode="auto">
            <a:xfrm>
              <a:off x="3865855" y="346698"/>
              <a:ext cx="1459921" cy="1460252"/>
            </a:xfrm>
            <a:prstGeom prst="ellipse">
              <a:avLst/>
            </a:prstGeom>
            <a:solidFill>
              <a:srgbClr val="C5C5C5"/>
            </a:solidFill>
            <a:ln w="9525">
              <a:noFill/>
              <a:round/>
            </a:ln>
          </p:spPr>
          <p:txBody>
            <a:bodyPr wrap="none" anchor="ctr"/>
            <a:lstStyle/>
            <a:p>
              <a:r>
                <a:rPr lang="zh-CN" altLang="en-US">
                  <a:solidFill>
                    <a:schemeClr val="bg1"/>
                  </a:solidFill>
                  <a:latin typeface="Impact" panose="020B0806030902050204" pitchFamily="34" charset="0"/>
                  <a:ea typeface="微软雅黑" panose="020B0503020204020204" pitchFamily="34" charset="-122"/>
                </a:rPr>
                <a:t>标题</a:t>
              </a:r>
            </a:p>
          </p:txBody>
        </p:sp>
        <p:sp>
          <p:nvSpPr>
            <p:cNvPr id="135"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0000">
                    <a:alpha val="0"/>
                  </a:srgbClr>
                </a:gs>
              </a:gsLst>
              <a:lin ang="5400000" scaled="1"/>
            </a:gradFill>
            <a:ln>
              <a:noFill/>
            </a:ln>
          </p:spPr>
          <p:txBody>
            <a:bodyPr/>
            <a:lstStyle/>
            <a:p>
              <a:pPr>
                <a:defRPr/>
              </a:pPr>
              <a:endParaRPr lang="zh-CN" altLang="en-US" kern="0" dirty="0">
                <a:solidFill>
                  <a:schemeClr val="bg1"/>
                </a:solidFill>
                <a:ea typeface="微软雅黑" panose="020B0503020204020204" pitchFamily="34" charset="-122"/>
              </a:endParaRPr>
            </a:p>
          </p:txBody>
        </p:sp>
      </p:grpSp>
      <p:grpSp>
        <p:nvGrpSpPr>
          <p:cNvPr id="136" name="线2"/>
          <p:cNvGrpSpPr/>
          <p:nvPr/>
        </p:nvGrpSpPr>
        <p:grpSpPr bwMode="auto">
          <a:xfrm>
            <a:off x="2165695" y="3210727"/>
            <a:ext cx="2128209" cy="1371831"/>
            <a:chOff x="2201863" y="2782070"/>
            <a:chExt cx="2036763" cy="1317625"/>
          </a:xfrm>
          <a:solidFill>
            <a:srgbClr val="494949"/>
          </a:solidFill>
        </p:grpSpPr>
        <p:sp>
          <p:nvSpPr>
            <p:cNvPr id="137" name="Rectangle 97"/>
            <p:cNvSpPr>
              <a:spLocks noChangeArrowheads="1"/>
            </p:cNvSpPr>
            <p:nvPr/>
          </p:nvSpPr>
          <p:spPr bwMode="ltGray">
            <a:xfrm>
              <a:off x="2201863" y="3394845"/>
              <a:ext cx="795338" cy="74613"/>
            </a:xfrm>
            <a:prstGeom prst="rect">
              <a:avLst/>
            </a:prstGeom>
            <a:grpFill/>
            <a:ln w="9525">
              <a:noFill/>
              <a:miter lim="800000"/>
            </a:ln>
          </p:spPr>
          <p:txBody>
            <a:bodyPr wrap="none" anchor="ctr"/>
            <a:lstStyle/>
            <a:p>
              <a:endParaRPr lang="zh-CN" altLang="en-US">
                <a:solidFill>
                  <a:schemeClr val="bg1"/>
                </a:solidFill>
                <a:latin typeface="Impact" panose="020B0806030902050204" pitchFamily="34" charset="0"/>
                <a:ea typeface="微软雅黑" panose="020B0503020204020204" pitchFamily="34" charset="-122"/>
              </a:endParaRPr>
            </a:p>
          </p:txBody>
        </p:sp>
        <p:sp>
          <p:nvSpPr>
            <p:cNvPr id="138" name="AutoShape 100"/>
            <p:cNvSpPr>
              <a:spLocks noChangeArrowheads="1"/>
            </p:cNvSpPr>
            <p:nvPr/>
          </p:nvSpPr>
          <p:spPr bwMode="ltGray">
            <a:xfrm>
              <a:off x="2919413" y="2782070"/>
              <a:ext cx="1319213" cy="131762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 w 21600"/>
                <a:gd name="T13" fmla="*/ 0 h 21600"/>
                <a:gd name="T14" fmla="*/ 21184 w 21600"/>
                <a:gd name="T15" fmla="*/ 13396 h 21600"/>
              </a:gdLst>
              <a:ahLst/>
              <a:cxnLst>
                <a:cxn ang="T8">
                  <a:pos x="T0" y="T1"/>
                </a:cxn>
                <a:cxn ang="T9">
                  <a:pos x="T2" y="T3"/>
                </a:cxn>
                <a:cxn ang="T10">
                  <a:pos x="T4" y="T5"/>
                </a:cxn>
                <a:cxn ang="T11">
                  <a:pos x="T6" y="T7"/>
                </a:cxn>
              </a:cxnLst>
              <a:rect l="T12" t="T13" r="T14" b="T15"/>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lnTo>
                    <a:pt x="1213" y="10670"/>
                  </a:lnTo>
                  <a:close/>
                </a:path>
              </a:pathLst>
            </a:custGeom>
            <a:grpFill/>
            <a:ln w="9525">
              <a:noFill/>
              <a:round/>
            </a:ln>
          </p:spPr>
          <p:txBody>
            <a:bodyPr wrap="none" anchor="ctr"/>
            <a:lstStyle/>
            <a:p>
              <a:endParaRPr lang="zh-CN" altLang="en-US">
                <a:solidFill>
                  <a:schemeClr val="bg1"/>
                </a:solidFill>
              </a:endParaRPr>
            </a:p>
          </p:txBody>
        </p:sp>
      </p:grpSp>
      <p:grpSp>
        <p:nvGrpSpPr>
          <p:cNvPr id="139" name="线4"/>
          <p:cNvGrpSpPr/>
          <p:nvPr/>
        </p:nvGrpSpPr>
        <p:grpSpPr bwMode="auto">
          <a:xfrm>
            <a:off x="6581955" y="3209133"/>
            <a:ext cx="3443215" cy="1371831"/>
            <a:chOff x="5495238" y="2818775"/>
            <a:chExt cx="3252713" cy="1317625"/>
          </a:xfrm>
          <a:solidFill>
            <a:srgbClr val="494949"/>
          </a:solidFill>
        </p:grpSpPr>
        <p:sp>
          <p:nvSpPr>
            <p:cNvPr id="140" name="Rectangle 96"/>
            <p:cNvSpPr>
              <a:spLocks noChangeArrowheads="1"/>
            </p:cNvSpPr>
            <p:nvPr/>
          </p:nvSpPr>
          <p:spPr bwMode="ltGray">
            <a:xfrm>
              <a:off x="7754552" y="3432983"/>
              <a:ext cx="993399" cy="74613"/>
            </a:xfrm>
            <a:prstGeom prst="rect">
              <a:avLst/>
            </a:prstGeom>
            <a:grpFill/>
            <a:ln w="9525">
              <a:noFill/>
              <a:miter lim="800000"/>
            </a:ln>
          </p:spPr>
          <p:txBody>
            <a:bodyPr wrap="none" anchor="ctr"/>
            <a:lstStyle/>
            <a:p>
              <a:endParaRPr lang="zh-CN" altLang="en-US">
                <a:solidFill>
                  <a:schemeClr val="bg1"/>
                </a:solidFill>
                <a:latin typeface="Impact" panose="020B0806030902050204" pitchFamily="34" charset="0"/>
                <a:ea typeface="微软雅黑" panose="020B0503020204020204" pitchFamily="34" charset="-122"/>
              </a:endParaRPr>
            </a:p>
          </p:txBody>
        </p:sp>
        <p:grpSp>
          <p:nvGrpSpPr>
            <p:cNvPr id="141" name="组合 22"/>
            <p:cNvGrpSpPr/>
            <p:nvPr/>
          </p:nvGrpSpPr>
          <p:grpSpPr bwMode="auto">
            <a:xfrm>
              <a:off x="5495238" y="2818775"/>
              <a:ext cx="2341161" cy="1317625"/>
              <a:chOff x="5495238" y="2818775"/>
              <a:chExt cx="2341161" cy="1317625"/>
            </a:xfrm>
            <a:grpFill/>
          </p:grpSpPr>
          <p:sp>
            <p:nvSpPr>
              <p:cNvPr id="142" name="Rectangle 99"/>
              <p:cNvSpPr>
                <a:spLocks noChangeArrowheads="1"/>
              </p:cNvSpPr>
              <p:nvPr/>
            </p:nvSpPr>
            <p:spPr bwMode="ltGray">
              <a:xfrm>
                <a:off x="5495238" y="3432984"/>
                <a:ext cx="1099502" cy="74613"/>
              </a:xfrm>
              <a:prstGeom prst="rect">
                <a:avLst/>
              </a:prstGeom>
              <a:grpFill/>
              <a:ln w="9525">
                <a:noFill/>
                <a:miter lim="800000"/>
              </a:ln>
            </p:spPr>
            <p:txBody>
              <a:bodyPr wrap="none" anchor="ctr"/>
              <a:lstStyle/>
              <a:p>
                <a:endParaRPr lang="zh-CN" altLang="en-US">
                  <a:solidFill>
                    <a:schemeClr val="bg1"/>
                  </a:solidFill>
                  <a:latin typeface="Impact" panose="020B0806030902050204" pitchFamily="34" charset="0"/>
                  <a:ea typeface="微软雅黑" panose="020B0503020204020204" pitchFamily="34" charset="-122"/>
                </a:endParaRPr>
              </a:p>
            </p:txBody>
          </p:sp>
          <p:sp>
            <p:nvSpPr>
              <p:cNvPr id="143" name="AutoShape 101"/>
              <p:cNvSpPr>
                <a:spLocks noChangeArrowheads="1"/>
              </p:cNvSpPr>
              <p:nvPr/>
            </p:nvSpPr>
            <p:spPr bwMode="ltGray">
              <a:xfrm>
                <a:off x="6517186" y="2818775"/>
                <a:ext cx="1319213" cy="131762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 w 21600"/>
                  <a:gd name="T13" fmla="*/ 0 h 21600"/>
                  <a:gd name="T14" fmla="*/ 21184 w 21600"/>
                  <a:gd name="T15" fmla="*/ 13396 h 21600"/>
                </a:gdLst>
                <a:ahLst/>
                <a:cxnLst>
                  <a:cxn ang="T8">
                    <a:pos x="T0" y="T1"/>
                  </a:cxn>
                  <a:cxn ang="T9">
                    <a:pos x="T2" y="T3"/>
                  </a:cxn>
                  <a:cxn ang="T10">
                    <a:pos x="T4" y="T5"/>
                  </a:cxn>
                  <a:cxn ang="T11">
                    <a:pos x="T6" y="T7"/>
                  </a:cxn>
                </a:cxnLst>
                <a:rect l="T12" t="T13" r="T14" b="T15"/>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lnTo>
                      <a:pt x="1213" y="10670"/>
                    </a:lnTo>
                    <a:close/>
                  </a:path>
                </a:pathLst>
              </a:custGeom>
              <a:grpFill/>
              <a:ln w="9525">
                <a:noFill/>
                <a:round/>
              </a:ln>
            </p:spPr>
            <p:txBody>
              <a:bodyPr wrap="none" anchor="ctr"/>
              <a:lstStyle/>
              <a:p>
                <a:endParaRPr lang="zh-CN" altLang="en-US">
                  <a:solidFill>
                    <a:schemeClr val="bg1"/>
                  </a:solidFill>
                </a:endParaRPr>
              </a:p>
            </p:txBody>
          </p:sp>
        </p:grpSp>
      </p:grpSp>
      <p:grpSp>
        <p:nvGrpSpPr>
          <p:cNvPr id="144" name="线1"/>
          <p:cNvGrpSpPr/>
          <p:nvPr/>
        </p:nvGrpSpPr>
        <p:grpSpPr bwMode="auto">
          <a:xfrm>
            <a:off x="311714" y="3118799"/>
            <a:ext cx="1938906" cy="1465546"/>
            <a:chOff x="46148" y="2757026"/>
            <a:chExt cx="1738449" cy="1317625"/>
          </a:xfrm>
          <a:solidFill>
            <a:srgbClr val="494949"/>
          </a:solidFill>
        </p:grpSpPr>
        <p:sp>
          <p:nvSpPr>
            <p:cNvPr id="145" name="Rectangle 95"/>
            <p:cNvSpPr>
              <a:spLocks noChangeArrowheads="1"/>
            </p:cNvSpPr>
            <p:nvPr/>
          </p:nvSpPr>
          <p:spPr bwMode="ltGray">
            <a:xfrm>
              <a:off x="46148" y="3413175"/>
              <a:ext cx="516330" cy="69842"/>
            </a:xfrm>
            <a:prstGeom prst="rect">
              <a:avLst/>
            </a:prstGeom>
            <a:grpFill/>
            <a:ln w="9525">
              <a:noFill/>
              <a:miter lim="800000"/>
            </a:ln>
          </p:spPr>
          <p:txBody>
            <a:bodyPr wrap="none" anchor="ctr"/>
            <a:lstStyle/>
            <a:p>
              <a:endParaRPr lang="zh-CN" altLang="en-US">
                <a:solidFill>
                  <a:schemeClr val="bg1"/>
                </a:solidFill>
                <a:latin typeface="Impact" panose="020B0806030902050204" pitchFamily="34" charset="0"/>
                <a:ea typeface="微软雅黑" panose="020B0503020204020204" pitchFamily="34" charset="-122"/>
              </a:endParaRPr>
            </a:p>
          </p:txBody>
        </p:sp>
        <p:sp>
          <p:nvSpPr>
            <p:cNvPr id="146" name="AutoShape 102"/>
            <p:cNvSpPr>
              <a:spLocks noChangeArrowheads="1"/>
            </p:cNvSpPr>
            <p:nvPr/>
          </p:nvSpPr>
          <p:spPr bwMode="ltGray">
            <a:xfrm flipV="1">
              <a:off x="499016" y="2757026"/>
              <a:ext cx="1285581" cy="131762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 w 21600"/>
                <a:gd name="T13" fmla="*/ 0 h 21600"/>
                <a:gd name="T14" fmla="*/ 21184 w 21600"/>
                <a:gd name="T15" fmla="*/ 13396 h 21600"/>
              </a:gdLst>
              <a:ahLst/>
              <a:cxnLst>
                <a:cxn ang="T8">
                  <a:pos x="T0" y="T1"/>
                </a:cxn>
                <a:cxn ang="T9">
                  <a:pos x="T2" y="T3"/>
                </a:cxn>
                <a:cxn ang="T10">
                  <a:pos x="T4" y="T5"/>
                </a:cxn>
                <a:cxn ang="T11">
                  <a:pos x="T6" y="T7"/>
                </a:cxn>
              </a:cxnLst>
              <a:rect l="T12" t="T13" r="T14" b="T15"/>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lnTo>
                    <a:pt x="1213" y="10670"/>
                  </a:lnTo>
                  <a:close/>
                </a:path>
              </a:pathLst>
            </a:custGeom>
            <a:grpFill/>
            <a:ln w="9525">
              <a:noFill/>
              <a:round/>
            </a:ln>
          </p:spPr>
          <p:txBody>
            <a:bodyPr wrap="none" anchor="ctr"/>
            <a:lstStyle/>
            <a:p>
              <a:endParaRPr lang="zh-CN" altLang="en-US">
                <a:solidFill>
                  <a:schemeClr val="bg1"/>
                </a:solidFill>
              </a:endParaRPr>
            </a:p>
          </p:txBody>
        </p:sp>
      </p:grpSp>
      <p:grpSp>
        <p:nvGrpSpPr>
          <p:cNvPr id="147" name="线3"/>
          <p:cNvGrpSpPr/>
          <p:nvPr/>
        </p:nvGrpSpPr>
        <p:grpSpPr bwMode="auto">
          <a:xfrm>
            <a:off x="4217852" y="3207656"/>
            <a:ext cx="2437467" cy="1371831"/>
            <a:chOff x="3913682" y="2800412"/>
            <a:chExt cx="2358829" cy="1317625"/>
          </a:xfrm>
          <a:solidFill>
            <a:srgbClr val="494949"/>
          </a:solidFill>
        </p:grpSpPr>
        <p:sp>
          <p:nvSpPr>
            <p:cNvPr id="148" name="Rectangle 98"/>
            <p:cNvSpPr>
              <a:spLocks noChangeArrowheads="1"/>
            </p:cNvSpPr>
            <p:nvPr/>
          </p:nvSpPr>
          <p:spPr bwMode="ltGray">
            <a:xfrm>
              <a:off x="3913682" y="3416039"/>
              <a:ext cx="1089800" cy="74613"/>
            </a:xfrm>
            <a:prstGeom prst="rect">
              <a:avLst/>
            </a:prstGeom>
            <a:grpFill/>
            <a:ln w="9525">
              <a:noFill/>
              <a:miter lim="800000"/>
            </a:ln>
          </p:spPr>
          <p:txBody>
            <a:bodyPr wrap="none" anchor="ctr"/>
            <a:lstStyle/>
            <a:p>
              <a:endParaRPr lang="zh-CN" altLang="en-US">
                <a:solidFill>
                  <a:schemeClr val="bg1"/>
                </a:solidFill>
                <a:latin typeface="Impact" panose="020B0806030902050204" pitchFamily="34" charset="0"/>
                <a:ea typeface="微软雅黑" panose="020B0503020204020204" pitchFamily="34" charset="-122"/>
              </a:endParaRPr>
            </a:p>
          </p:txBody>
        </p:sp>
        <p:sp>
          <p:nvSpPr>
            <p:cNvPr id="149" name="AutoShape 103"/>
            <p:cNvSpPr>
              <a:spLocks noChangeArrowheads="1"/>
            </p:cNvSpPr>
            <p:nvPr/>
          </p:nvSpPr>
          <p:spPr bwMode="ltGray">
            <a:xfrm flipV="1">
              <a:off x="4931070" y="2800412"/>
              <a:ext cx="1341441" cy="131762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 w 21600"/>
                <a:gd name="T13" fmla="*/ 0 h 21600"/>
                <a:gd name="T14" fmla="*/ 21184 w 21600"/>
                <a:gd name="T15" fmla="*/ 13396 h 21600"/>
              </a:gdLst>
              <a:ahLst/>
              <a:cxnLst>
                <a:cxn ang="T8">
                  <a:pos x="T0" y="T1"/>
                </a:cxn>
                <a:cxn ang="T9">
                  <a:pos x="T2" y="T3"/>
                </a:cxn>
                <a:cxn ang="T10">
                  <a:pos x="T4" y="T5"/>
                </a:cxn>
                <a:cxn ang="T11">
                  <a:pos x="T6" y="T7"/>
                </a:cxn>
              </a:cxnLst>
              <a:rect l="T12" t="T13" r="T14" b="T15"/>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lnTo>
                    <a:pt x="1213" y="10670"/>
                  </a:lnTo>
                  <a:close/>
                </a:path>
              </a:pathLst>
            </a:custGeom>
            <a:grpFill/>
            <a:ln w="9525">
              <a:noFill/>
              <a:round/>
            </a:ln>
          </p:spPr>
          <p:txBody>
            <a:bodyPr wrap="none" anchor="ctr"/>
            <a:lstStyle/>
            <a:p>
              <a:endParaRPr lang="zh-CN" altLang="en-US">
                <a:solidFill>
                  <a:schemeClr val="bg1"/>
                </a:solidFill>
              </a:endParaRPr>
            </a:p>
          </p:txBody>
        </p:sp>
      </p:grpSp>
      <p:grpSp>
        <p:nvGrpSpPr>
          <p:cNvPr id="150" name="深色1"/>
          <p:cNvGrpSpPr/>
          <p:nvPr/>
        </p:nvGrpSpPr>
        <p:grpSpPr bwMode="auto">
          <a:xfrm>
            <a:off x="995241" y="3343984"/>
            <a:ext cx="1094793" cy="1089201"/>
            <a:chOff x="3865855" y="346698"/>
            <a:chExt cx="1459921" cy="1460252"/>
          </a:xfrm>
        </p:grpSpPr>
        <p:sp>
          <p:nvSpPr>
            <p:cNvPr id="151" name="Oval 19"/>
            <p:cNvSpPr>
              <a:spLocks noChangeArrowheads="1"/>
            </p:cNvSpPr>
            <p:nvPr/>
          </p:nvSpPr>
          <p:spPr bwMode="auto">
            <a:xfrm>
              <a:off x="3865855" y="346698"/>
              <a:ext cx="1459921" cy="1460252"/>
            </a:xfrm>
            <a:prstGeom prst="ellipse">
              <a:avLst/>
            </a:prstGeom>
            <a:solidFill>
              <a:srgbClr val="018CCC"/>
            </a:solidFill>
            <a:ln w="9525">
              <a:noFill/>
              <a:round/>
            </a:ln>
            <a:effectLst/>
          </p:spPr>
          <p:txBody>
            <a:bodyPr anchor="ctr"/>
            <a:lstStyle/>
            <a:p>
              <a:pPr algn="ctr">
                <a:lnSpc>
                  <a:spcPct val="120000"/>
                </a:lnSpc>
                <a:defRPr/>
              </a:pPr>
              <a:r>
                <a:rPr lang="en-US" altLang="zh-CN" sz="2000" b="1" kern="0" dirty="0">
                  <a:solidFill>
                    <a:schemeClr val="bg1"/>
                  </a:solidFill>
                  <a:latin typeface="Arial" panose="020B0604020202020204" pitchFamily="34" charset="0"/>
                  <a:ea typeface="微软雅黑" panose="020B0503020204020204" pitchFamily="34" charset="-122"/>
                </a:rPr>
                <a:t>2017</a:t>
              </a:r>
              <a:endParaRPr lang="zh-CN" altLang="en-US" sz="2000" b="1" kern="0" dirty="0">
                <a:solidFill>
                  <a:schemeClr val="bg1"/>
                </a:solidFill>
                <a:latin typeface="Arial" panose="020B0604020202020204" pitchFamily="34" charset="0"/>
                <a:ea typeface="微软雅黑" panose="020B0503020204020204" pitchFamily="34" charset="-122"/>
              </a:endParaRPr>
            </a:p>
          </p:txBody>
        </p:sp>
        <p:sp>
          <p:nvSpPr>
            <p:cNvPr id="152"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018CCC"/>
                </a:gs>
              </a:gsLst>
              <a:lin ang="5400000" scaled="1"/>
            </a:gradFill>
            <a:ln>
              <a:noFill/>
            </a:ln>
          </p:spPr>
          <p:txBody>
            <a:bodyPr/>
            <a:lstStyle/>
            <a:p>
              <a:pPr>
                <a:defRPr/>
              </a:pPr>
              <a:endParaRPr lang="zh-CN" altLang="en-US" sz="2000" kern="0" dirty="0">
                <a:solidFill>
                  <a:schemeClr val="bg1"/>
                </a:solidFill>
                <a:ea typeface="微软雅黑" panose="020B0503020204020204" pitchFamily="34" charset="-122"/>
              </a:endParaRPr>
            </a:p>
          </p:txBody>
        </p:sp>
      </p:grpSp>
      <p:grpSp>
        <p:nvGrpSpPr>
          <p:cNvPr id="153" name="深色2"/>
          <p:cNvGrpSpPr/>
          <p:nvPr/>
        </p:nvGrpSpPr>
        <p:grpSpPr bwMode="auto">
          <a:xfrm>
            <a:off x="3061577" y="3340650"/>
            <a:ext cx="1093134" cy="1090853"/>
            <a:chOff x="3865855" y="346698"/>
            <a:chExt cx="1459921" cy="1460252"/>
          </a:xfrm>
        </p:grpSpPr>
        <p:sp>
          <p:nvSpPr>
            <p:cNvPr id="154" name="Oval 19"/>
            <p:cNvSpPr>
              <a:spLocks noChangeArrowheads="1"/>
            </p:cNvSpPr>
            <p:nvPr/>
          </p:nvSpPr>
          <p:spPr bwMode="auto">
            <a:xfrm>
              <a:off x="3865855" y="346698"/>
              <a:ext cx="1459921" cy="1460252"/>
            </a:xfrm>
            <a:prstGeom prst="ellipse">
              <a:avLst/>
            </a:prstGeom>
            <a:solidFill>
              <a:srgbClr val="018CCC"/>
            </a:solidFill>
            <a:ln w="9525">
              <a:noFill/>
              <a:round/>
            </a:ln>
            <a:effectLst/>
          </p:spPr>
          <p:txBody>
            <a:bodyPr anchor="ctr"/>
            <a:lstStyle/>
            <a:p>
              <a:pPr algn="ctr">
                <a:lnSpc>
                  <a:spcPct val="120000"/>
                </a:lnSpc>
                <a:defRPr/>
              </a:pPr>
              <a:r>
                <a:rPr lang="en-US" altLang="zh-CN" sz="2000" b="1" kern="0" dirty="0">
                  <a:solidFill>
                    <a:schemeClr val="bg1"/>
                  </a:solidFill>
                  <a:latin typeface="Arial" panose="020B0604020202020204" pitchFamily="34" charset="0"/>
                  <a:ea typeface="微软雅黑" panose="020B0503020204020204" pitchFamily="34" charset="-122"/>
                </a:rPr>
                <a:t>2019</a:t>
              </a:r>
              <a:endParaRPr lang="zh-CN" altLang="en-US" sz="2000" b="1" kern="0" dirty="0">
                <a:solidFill>
                  <a:schemeClr val="bg1"/>
                </a:solidFill>
                <a:latin typeface="Arial" panose="020B0604020202020204" pitchFamily="34" charset="0"/>
                <a:ea typeface="微软雅黑" panose="020B0503020204020204" pitchFamily="34" charset="-122"/>
              </a:endParaRPr>
            </a:p>
          </p:txBody>
        </p:sp>
        <p:sp>
          <p:nvSpPr>
            <p:cNvPr id="155" name="未知"/>
            <p:cNvSpPr/>
            <p:nvPr/>
          </p:nvSpPr>
          <p:spPr bwMode="auto">
            <a:xfrm>
              <a:off x="4034222" y="379886"/>
              <a:ext cx="1125402" cy="550913"/>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018CCC"/>
                </a:gs>
              </a:gsLst>
              <a:lin ang="5400000" scaled="1"/>
            </a:gradFill>
            <a:ln>
              <a:noFill/>
            </a:ln>
          </p:spPr>
          <p:txBody>
            <a:bodyPr/>
            <a:lstStyle/>
            <a:p>
              <a:pPr>
                <a:defRPr/>
              </a:pPr>
              <a:endParaRPr lang="zh-CN" altLang="en-US" sz="2000" kern="0" dirty="0">
                <a:solidFill>
                  <a:schemeClr val="bg1"/>
                </a:solidFill>
                <a:ea typeface="微软雅黑" panose="020B0503020204020204" pitchFamily="34" charset="-122"/>
              </a:endParaRPr>
            </a:p>
          </p:txBody>
        </p:sp>
      </p:grpSp>
      <p:grpSp>
        <p:nvGrpSpPr>
          <p:cNvPr id="156" name="深色3"/>
          <p:cNvGrpSpPr/>
          <p:nvPr/>
        </p:nvGrpSpPr>
        <p:grpSpPr bwMode="auto">
          <a:xfrm>
            <a:off x="5421873" y="3335235"/>
            <a:ext cx="1094793" cy="1089201"/>
            <a:chOff x="3865855" y="346698"/>
            <a:chExt cx="1459921" cy="1460252"/>
          </a:xfrm>
        </p:grpSpPr>
        <p:sp>
          <p:nvSpPr>
            <p:cNvPr id="157" name="Oval 19"/>
            <p:cNvSpPr>
              <a:spLocks noChangeArrowheads="1"/>
            </p:cNvSpPr>
            <p:nvPr/>
          </p:nvSpPr>
          <p:spPr bwMode="auto">
            <a:xfrm>
              <a:off x="3865855" y="346698"/>
              <a:ext cx="1459921" cy="1460252"/>
            </a:xfrm>
            <a:prstGeom prst="ellipse">
              <a:avLst/>
            </a:prstGeom>
            <a:solidFill>
              <a:srgbClr val="018CCC"/>
            </a:solidFill>
            <a:ln w="9525">
              <a:noFill/>
              <a:round/>
            </a:ln>
            <a:effectLst/>
          </p:spPr>
          <p:txBody>
            <a:bodyPr anchor="ctr"/>
            <a:lstStyle/>
            <a:p>
              <a:pPr algn="ctr">
                <a:lnSpc>
                  <a:spcPct val="120000"/>
                </a:lnSpc>
                <a:defRPr/>
              </a:pPr>
              <a:r>
                <a:rPr lang="en-US" altLang="zh-CN" sz="2000" b="1" kern="0" dirty="0">
                  <a:solidFill>
                    <a:schemeClr val="bg1"/>
                  </a:solidFill>
                  <a:latin typeface="Arial" panose="020B0604020202020204" pitchFamily="34" charset="0"/>
                  <a:ea typeface="微软雅黑" panose="020B0503020204020204" pitchFamily="34" charset="-122"/>
                </a:rPr>
                <a:t>2021</a:t>
              </a:r>
              <a:endParaRPr lang="zh-CN" altLang="en-US" sz="2000" b="1" kern="0" dirty="0">
                <a:solidFill>
                  <a:schemeClr val="bg1"/>
                </a:solidFill>
                <a:latin typeface="Arial" panose="020B0604020202020204" pitchFamily="34" charset="0"/>
                <a:ea typeface="微软雅黑" panose="020B0503020204020204" pitchFamily="34" charset="-122"/>
              </a:endParaRPr>
            </a:p>
          </p:txBody>
        </p:sp>
        <p:sp>
          <p:nvSpPr>
            <p:cNvPr id="158"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018CCC"/>
                </a:gs>
              </a:gsLst>
              <a:lin ang="5400000" scaled="1"/>
            </a:gradFill>
            <a:ln>
              <a:noFill/>
            </a:ln>
          </p:spPr>
          <p:txBody>
            <a:bodyPr/>
            <a:lstStyle/>
            <a:p>
              <a:pPr>
                <a:defRPr/>
              </a:pPr>
              <a:endParaRPr lang="zh-CN" altLang="en-US" sz="2000" kern="0" dirty="0">
                <a:solidFill>
                  <a:schemeClr val="bg1"/>
                </a:solidFill>
                <a:ea typeface="微软雅黑" panose="020B0503020204020204" pitchFamily="34" charset="-122"/>
              </a:endParaRPr>
            </a:p>
          </p:txBody>
        </p:sp>
      </p:grpSp>
      <p:grpSp>
        <p:nvGrpSpPr>
          <p:cNvPr id="159" name="深色4"/>
          <p:cNvGrpSpPr/>
          <p:nvPr/>
        </p:nvGrpSpPr>
        <p:grpSpPr bwMode="auto">
          <a:xfrm>
            <a:off x="7811142" y="3349399"/>
            <a:ext cx="1094793" cy="1089201"/>
            <a:chOff x="3865855" y="346698"/>
            <a:chExt cx="1459921" cy="1460252"/>
          </a:xfrm>
        </p:grpSpPr>
        <p:sp>
          <p:nvSpPr>
            <p:cNvPr id="160" name="Oval 19"/>
            <p:cNvSpPr>
              <a:spLocks noChangeArrowheads="1"/>
            </p:cNvSpPr>
            <p:nvPr/>
          </p:nvSpPr>
          <p:spPr bwMode="auto">
            <a:xfrm>
              <a:off x="3865855" y="346698"/>
              <a:ext cx="1459921" cy="1460252"/>
            </a:xfrm>
            <a:prstGeom prst="ellipse">
              <a:avLst/>
            </a:prstGeom>
            <a:solidFill>
              <a:srgbClr val="018CCC"/>
            </a:solidFill>
            <a:ln w="9525">
              <a:noFill/>
              <a:round/>
            </a:ln>
            <a:effectLst/>
          </p:spPr>
          <p:txBody>
            <a:bodyPr anchor="ctr"/>
            <a:lstStyle/>
            <a:p>
              <a:pPr algn="ctr">
                <a:lnSpc>
                  <a:spcPct val="120000"/>
                </a:lnSpc>
                <a:defRPr/>
              </a:pPr>
              <a:r>
                <a:rPr lang="en-US" altLang="zh-CN" sz="2000" b="1" kern="0" dirty="0">
                  <a:solidFill>
                    <a:schemeClr val="bg1"/>
                  </a:solidFill>
                  <a:latin typeface="Arial" panose="020B0604020202020204" pitchFamily="34" charset="0"/>
                  <a:ea typeface="微软雅黑" panose="020B0503020204020204" pitchFamily="34" charset="-122"/>
                </a:rPr>
                <a:t>2022</a:t>
              </a:r>
              <a:endParaRPr lang="zh-CN" altLang="en-US" sz="2000" b="1" kern="0" dirty="0">
                <a:solidFill>
                  <a:schemeClr val="bg1"/>
                </a:solidFill>
                <a:latin typeface="Arial" panose="020B0604020202020204" pitchFamily="34" charset="0"/>
                <a:ea typeface="微软雅黑" panose="020B0503020204020204" pitchFamily="34" charset="-122"/>
              </a:endParaRPr>
            </a:p>
          </p:txBody>
        </p:sp>
        <p:sp>
          <p:nvSpPr>
            <p:cNvPr id="161"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018CCC"/>
                </a:gs>
              </a:gsLst>
              <a:lin ang="5400000" scaled="1"/>
            </a:gradFill>
            <a:ln>
              <a:noFill/>
            </a:ln>
          </p:spPr>
          <p:txBody>
            <a:bodyPr/>
            <a:lstStyle/>
            <a:p>
              <a:pPr>
                <a:defRPr/>
              </a:pPr>
              <a:endParaRPr lang="zh-CN" altLang="en-US" sz="2000" kern="0" dirty="0">
                <a:solidFill>
                  <a:schemeClr val="bg1"/>
                </a:solidFill>
                <a:ea typeface="微软雅黑" panose="020B0503020204020204" pitchFamily="34" charset="-122"/>
              </a:endParaRPr>
            </a:p>
          </p:txBody>
        </p:sp>
      </p:grpSp>
      <p:grpSp>
        <p:nvGrpSpPr>
          <p:cNvPr id="186" name="灰色3"/>
          <p:cNvGrpSpPr/>
          <p:nvPr/>
        </p:nvGrpSpPr>
        <p:grpSpPr bwMode="auto">
          <a:xfrm>
            <a:off x="10102753" y="3349399"/>
            <a:ext cx="1094793" cy="1089201"/>
            <a:chOff x="3865855" y="346698"/>
            <a:chExt cx="1459921" cy="1460252"/>
          </a:xfrm>
        </p:grpSpPr>
        <p:sp>
          <p:nvSpPr>
            <p:cNvPr id="187" name="Oval 19"/>
            <p:cNvSpPr>
              <a:spLocks noChangeArrowheads="1"/>
            </p:cNvSpPr>
            <p:nvPr/>
          </p:nvSpPr>
          <p:spPr bwMode="auto">
            <a:xfrm>
              <a:off x="3865855" y="346698"/>
              <a:ext cx="1459921" cy="1460252"/>
            </a:xfrm>
            <a:prstGeom prst="ellipse">
              <a:avLst/>
            </a:prstGeom>
            <a:solidFill>
              <a:srgbClr val="C5C5C5"/>
            </a:solidFill>
            <a:ln w="9525">
              <a:noFill/>
              <a:round/>
            </a:ln>
          </p:spPr>
          <p:txBody>
            <a:bodyPr wrap="none" anchor="ctr"/>
            <a:lstStyle/>
            <a:p>
              <a:r>
                <a:rPr lang="zh-CN" altLang="en-US">
                  <a:solidFill>
                    <a:schemeClr val="bg1"/>
                  </a:solidFill>
                  <a:latin typeface="Impact" panose="020B0806030902050204" pitchFamily="34" charset="0"/>
                  <a:ea typeface="微软雅黑" panose="020B0503020204020204" pitchFamily="34" charset="-122"/>
                </a:rPr>
                <a:t>标题</a:t>
              </a:r>
            </a:p>
          </p:txBody>
        </p:sp>
        <p:sp>
          <p:nvSpPr>
            <p:cNvPr id="188"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0000">
                    <a:alpha val="0"/>
                  </a:srgbClr>
                </a:gs>
              </a:gsLst>
              <a:lin ang="5400000" scaled="1"/>
            </a:gradFill>
            <a:ln>
              <a:noFill/>
            </a:ln>
          </p:spPr>
          <p:txBody>
            <a:bodyPr/>
            <a:lstStyle/>
            <a:p>
              <a:pPr>
                <a:defRPr/>
              </a:pPr>
              <a:endParaRPr lang="zh-CN" altLang="en-US" kern="0" dirty="0">
                <a:solidFill>
                  <a:schemeClr val="bg1"/>
                </a:solidFill>
                <a:ea typeface="微软雅黑" panose="020B0503020204020204" pitchFamily="34" charset="-122"/>
              </a:endParaRPr>
            </a:p>
          </p:txBody>
        </p:sp>
      </p:grpSp>
      <p:sp>
        <p:nvSpPr>
          <p:cNvPr id="191" name="AutoShape 103"/>
          <p:cNvSpPr>
            <a:spLocks noChangeArrowheads="1"/>
          </p:cNvSpPr>
          <p:nvPr/>
        </p:nvSpPr>
        <p:spPr bwMode="ltGray">
          <a:xfrm flipV="1">
            <a:off x="9945764" y="3107997"/>
            <a:ext cx="1399739" cy="146554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6 w 21600"/>
              <a:gd name="T13" fmla="*/ 0 h 21600"/>
              <a:gd name="T14" fmla="*/ 21184 w 21600"/>
              <a:gd name="T15" fmla="*/ 13396 h 21600"/>
            </a:gdLst>
            <a:ahLst/>
            <a:cxnLst>
              <a:cxn ang="T8">
                <a:pos x="T0" y="T1"/>
              </a:cxn>
              <a:cxn ang="T9">
                <a:pos x="T2" y="T3"/>
              </a:cxn>
              <a:cxn ang="T10">
                <a:pos x="T4" y="T5"/>
              </a:cxn>
              <a:cxn ang="T11">
                <a:pos x="T6" y="T7"/>
              </a:cxn>
            </a:cxnLst>
            <a:rect l="T12" t="T13" r="T14" b="T15"/>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lnTo>
                  <a:pt x="1213" y="10670"/>
                </a:lnTo>
                <a:close/>
              </a:path>
            </a:pathLst>
          </a:custGeom>
          <a:solidFill>
            <a:srgbClr val="494949"/>
          </a:solidFill>
          <a:ln w="9525">
            <a:noFill/>
            <a:round/>
          </a:ln>
        </p:spPr>
        <p:txBody>
          <a:bodyPr wrap="none" anchor="ctr"/>
          <a:lstStyle/>
          <a:p>
            <a:endParaRPr lang="zh-CN" altLang="en-US">
              <a:solidFill>
                <a:schemeClr val="bg1"/>
              </a:solidFill>
            </a:endParaRPr>
          </a:p>
        </p:txBody>
      </p:sp>
      <p:grpSp>
        <p:nvGrpSpPr>
          <p:cNvPr id="192" name="深色3"/>
          <p:cNvGrpSpPr/>
          <p:nvPr/>
        </p:nvGrpSpPr>
        <p:grpSpPr bwMode="auto">
          <a:xfrm>
            <a:off x="10102753" y="3343984"/>
            <a:ext cx="1094793" cy="1089201"/>
            <a:chOff x="3865855" y="346698"/>
            <a:chExt cx="1459921" cy="1460252"/>
          </a:xfrm>
        </p:grpSpPr>
        <p:sp>
          <p:nvSpPr>
            <p:cNvPr id="193" name="Oval 19"/>
            <p:cNvSpPr>
              <a:spLocks noChangeArrowheads="1"/>
            </p:cNvSpPr>
            <p:nvPr/>
          </p:nvSpPr>
          <p:spPr bwMode="auto">
            <a:xfrm>
              <a:off x="3865855" y="346698"/>
              <a:ext cx="1459921" cy="1460252"/>
            </a:xfrm>
            <a:prstGeom prst="ellipse">
              <a:avLst/>
            </a:prstGeom>
            <a:solidFill>
              <a:srgbClr val="018CCC"/>
            </a:solidFill>
            <a:ln w="9525">
              <a:noFill/>
              <a:round/>
            </a:ln>
            <a:effectLst/>
          </p:spPr>
          <p:txBody>
            <a:bodyPr anchor="ctr"/>
            <a:lstStyle/>
            <a:p>
              <a:pPr algn="ctr">
                <a:lnSpc>
                  <a:spcPct val="120000"/>
                </a:lnSpc>
                <a:defRPr/>
              </a:pPr>
              <a:r>
                <a:rPr lang="en-US" altLang="zh-CN" sz="2000" b="1" kern="0" dirty="0">
                  <a:solidFill>
                    <a:schemeClr val="bg1"/>
                  </a:solidFill>
                  <a:latin typeface="Arial" panose="020B0604020202020204" pitchFamily="34" charset="0"/>
                  <a:ea typeface="微软雅黑" panose="020B0503020204020204" pitchFamily="34" charset="-122"/>
                </a:rPr>
                <a:t>2023</a:t>
              </a:r>
              <a:endParaRPr lang="zh-CN" altLang="en-US" sz="2000" b="1" kern="0" dirty="0">
                <a:solidFill>
                  <a:schemeClr val="bg1"/>
                </a:solidFill>
                <a:latin typeface="Arial" panose="020B0604020202020204" pitchFamily="34" charset="0"/>
                <a:ea typeface="微软雅黑" panose="020B0503020204020204" pitchFamily="34" charset="-122"/>
              </a:endParaRPr>
            </a:p>
          </p:txBody>
        </p:sp>
        <p:sp>
          <p:nvSpPr>
            <p:cNvPr id="194" name="未知"/>
            <p:cNvSpPr/>
            <p:nvPr/>
          </p:nvSpPr>
          <p:spPr bwMode="auto">
            <a:xfrm>
              <a:off x="4033967" y="379935"/>
              <a:ext cx="1125908" cy="549534"/>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018CCC"/>
                </a:gs>
              </a:gsLst>
              <a:lin ang="5400000" scaled="1"/>
            </a:gradFill>
            <a:ln>
              <a:noFill/>
            </a:ln>
          </p:spPr>
          <p:txBody>
            <a:bodyPr/>
            <a:lstStyle/>
            <a:p>
              <a:pPr>
                <a:defRPr/>
              </a:pPr>
              <a:endParaRPr lang="zh-CN" altLang="en-US" sz="2000" kern="0" dirty="0">
                <a:solidFill>
                  <a:schemeClr val="bg1"/>
                </a:solidFill>
                <a:ea typeface="微软雅黑" panose="020B0503020204020204" pitchFamily="34" charset="-122"/>
              </a:endParaRPr>
            </a:p>
          </p:txBody>
        </p:sp>
      </p:grpSp>
      <p:sp>
        <p:nvSpPr>
          <p:cNvPr id="195" name="Rectangle 95"/>
          <p:cNvSpPr>
            <a:spLocks noChangeArrowheads="1"/>
          </p:cNvSpPr>
          <p:nvPr/>
        </p:nvSpPr>
        <p:spPr bwMode="ltGray">
          <a:xfrm>
            <a:off x="11345503" y="3848608"/>
            <a:ext cx="622283" cy="77683"/>
          </a:xfrm>
          <a:prstGeom prst="rect">
            <a:avLst/>
          </a:prstGeom>
          <a:solidFill>
            <a:srgbClr val="494949"/>
          </a:solidFill>
          <a:ln w="9525">
            <a:noFill/>
            <a:miter lim="800000"/>
          </a:ln>
        </p:spPr>
        <p:txBody>
          <a:bodyPr wrap="none" anchor="ctr"/>
          <a:lstStyle/>
          <a:p>
            <a:endParaRPr lang="zh-CN" altLang="en-US">
              <a:solidFill>
                <a:schemeClr val="bg1"/>
              </a:solidFill>
              <a:latin typeface="Impact" panose="020B0806030902050204" pitchFamily="34" charset="0"/>
              <a:ea typeface="微软雅黑" panose="020B0503020204020204" pitchFamily="34" charset="-122"/>
            </a:endParaRPr>
          </a:p>
        </p:txBody>
      </p:sp>
      <p:sp>
        <p:nvSpPr>
          <p:cNvPr id="209" name="矩形 208"/>
          <p:cNvSpPr/>
          <p:nvPr/>
        </p:nvSpPr>
        <p:spPr>
          <a:xfrm>
            <a:off x="9436108" y="1445316"/>
            <a:ext cx="2438828" cy="1076969"/>
          </a:xfrm>
          <a:prstGeom prst="rect">
            <a:avLst/>
          </a:prstGeom>
          <a:ln>
            <a:solidFill>
              <a:schemeClr val="tx1"/>
            </a:solidFill>
          </a:ln>
        </p:spPr>
        <p:txBody>
          <a:bodyPr wrap="square">
            <a:spAutoFit/>
          </a:bodyPr>
          <a:lstStyle/>
          <a:p>
            <a:pPr algn="ctr">
              <a:spcBef>
                <a:spcPts val="1200"/>
              </a:spcBef>
              <a:defRPr/>
            </a:pPr>
            <a:r>
              <a:rPr lang="zh-CN" altLang="en-US" sz="1600" dirty="0"/>
              <a:t>中共中央办公厅、国务院办公厅印发</a:t>
            </a:r>
            <a:r>
              <a:rPr lang="en-US" altLang="zh-CN" sz="1600" dirty="0"/>
              <a:t>《</a:t>
            </a:r>
            <a:r>
              <a:rPr lang="zh-CN" altLang="en-US" sz="1600" dirty="0"/>
              <a:t>关于进一步加强财会监督工作的意见</a:t>
            </a:r>
            <a:r>
              <a:rPr lang="en-US" altLang="zh-CN" sz="1600" dirty="0"/>
              <a:t>》</a:t>
            </a:r>
            <a:r>
              <a:rPr lang="zh-CN" altLang="en-US" sz="1400" dirty="0">
                <a:solidFill>
                  <a:schemeClr val="tx2"/>
                </a:solidFill>
              </a:rPr>
              <a:t>中办发</a:t>
            </a:r>
            <a:r>
              <a:rPr lang="en-US" altLang="zh-CN" sz="1400" dirty="0">
                <a:solidFill>
                  <a:schemeClr val="tx2"/>
                </a:solidFill>
              </a:rPr>
              <a:t>〔2023〕4</a:t>
            </a:r>
            <a:r>
              <a:rPr lang="zh-CN" altLang="en-US" sz="1400" dirty="0">
                <a:solidFill>
                  <a:schemeClr val="tx2"/>
                </a:solidFill>
              </a:rPr>
              <a:t>号</a:t>
            </a:r>
            <a:endParaRPr lang="en-US" altLang="zh-CN" sz="1400" b="1" dirty="0">
              <a:solidFill>
                <a:schemeClr val="tx2"/>
              </a:solidFill>
              <a:latin typeface="微软雅黑" panose="020B0503020204020204" pitchFamily="34" charset="-122"/>
              <a:ea typeface="微软雅黑" panose="020B0503020204020204" pitchFamily="34" charset="-122"/>
            </a:endParaRPr>
          </a:p>
        </p:txBody>
      </p:sp>
      <p:cxnSp>
        <p:nvCxnSpPr>
          <p:cNvPr id="210" name="直接箭头连接符 209"/>
          <p:cNvCxnSpPr>
            <a:stCxn id="193" idx="0"/>
          </p:cNvCxnSpPr>
          <p:nvPr/>
        </p:nvCxnSpPr>
        <p:spPr>
          <a:xfrm flipV="1">
            <a:off x="10650150" y="2562863"/>
            <a:ext cx="0" cy="7811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14" name="组合 213"/>
          <p:cNvGrpSpPr/>
          <p:nvPr/>
        </p:nvGrpSpPr>
        <p:grpSpPr>
          <a:xfrm>
            <a:off x="846209" y="1103297"/>
            <a:ext cx="8249977" cy="1898964"/>
            <a:chOff x="4556877" y="1466578"/>
            <a:chExt cx="2467139" cy="7026158"/>
          </a:xfrm>
        </p:grpSpPr>
        <p:sp>
          <p:nvSpPr>
            <p:cNvPr id="215" name="TextBox 12"/>
            <p:cNvSpPr txBox="1"/>
            <p:nvPr/>
          </p:nvSpPr>
          <p:spPr>
            <a:xfrm>
              <a:off x="4578690" y="1509888"/>
              <a:ext cx="2445326" cy="6982848"/>
            </a:xfrm>
            <a:prstGeom prst="rect">
              <a:avLst/>
            </a:prstGeom>
            <a:noFill/>
          </p:spPr>
          <p:txBody>
            <a:bodyPr wrap="square" rtlCol="0">
              <a:spAutoFit/>
            </a:bodyPr>
            <a:lstStyle/>
            <a:p>
              <a:pPr>
                <a:lnSpc>
                  <a:spcPts val="2000"/>
                </a:lnSpc>
              </a:pPr>
              <a:r>
                <a:rPr lang="zh-CN" altLang="en-US" sz="1300" dirty="0"/>
                <a:t>    加强对行政事业性国有资产管理规章制度、政府采购制度实施情况的监督，保障国有资产安全完整，规范政府采购行为。强化财经纪律刚性约束。加强对财经领域公权力行使的制约和监督，严肃财经纪律。聚焦贯彻落实减税降费、党政机关过紧日子、加强基层保基本民生保工资保运转工作、规范国库管理、加强资产管理、防范债务风险等重点任务，严肃查处财政收入不真实不合规、违规兴建楼堂馆所、乱设财政专户、违规处置资产、违规新增地方政府隐性债务等突出问题，强化通报问责和处理处罚，使纪律真正成为带电的“高压线”。</a:t>
              </a:r>
            </a:p>
            <a:p>
              <a:pPr>
                <a:lnSpc>
                  <a:spcPts val="2000"/>
                </a:lnSpc>
              </a:pPr>
              <a:r>
                <a:rPr lang="zh-CN" altLang="en-US" sz="1300" dirty="0"/>
                <a:t>    推进财会监督法治建设。</a:t>
              </a:r>
              <a:r>
                <a:rPr lang="en-US" altLang="zh-CN" sz="1300" dirty="0"/>
                <a:t>.......</a:t>
              </a:r>
              <a:r>
                <a:rPr lang="zh-CN" altLang="en-US" sz="1300" dirty="0"/>
                <a:t>健全财政财务管理、资产管理等制度，完善内部控制制度体系。深化政府会计改革，完善企业会计准则体系和非营利组织会计制度，增强会计准则制度执行效果。</a:t>
              </a:r>
            </a:p>
          </p:txBody>
        </p:sp>
        <p:sp>
          <p:nvSpPr>
            <p:cNvPr id="216" name="圆角矩形标注 215"/>
            <p:cNvSpPr/>
            <p:nvPr/>
          </p:nvSpPr>
          <p:spPr>
            <a:xfrm rot="5400000">
              <a:off x="2261997" y="3761458"/>
              <a:ext cx="7020221" cy="2430462"/>
            </a:xfrm>
            <a:prstGeom prst="wedgeRoundRectCallout">
              <a:avLst>
                <a:gd name="adj1" fmla="val -2791"/>
                <a:gd name="adj2" fmla="val -5294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00"/>
            </a:p>
          </p:txBody>
        </p:sp>
      </p:grpSp>
      <p:sp>
        <p:nvSpPr>
          <p:cNvPr id="236" name="文本框 235"/>
          <p:cNvSpPr txBox="1"/>
          <p:nvPr/>
        </p:nvSpPr>
        <p:spPr>
          <a:xfrm>
            <a:off x="1074953" y="329564"/>
            <a:ext cx="5845456" cy="584647"/>
          </a:xfrm>
          <a:prstGeom prst="rect">
            <a:avLst/>
          </a:prstGeom>
          <a:noFill/>
        </p:spPr>
        <p:txBody>
          <a:bodyPr wrap="square" rtlCol="0">
            <a:spAutoFit/>
          </a:bodyPr>
          <a:lstStyle/>
          <a:p>
            <a:pPr algn="ctr"/>
            <a:r>
              <a:rPr lang="zh-CN" altLang="en-US" sz="3199" spc="300" dirty="0" smtClean="0">
                <a:solidFill>
                  <a:srgbClr val="0C7CBB"/>
                </a:solidFill>
                <a:latin typeface="微软雅黑" panose="020B0503020204020204" pitchFamily="34" charset="-122"/>
                <a:ea typeface="微软雅黑" panose="020B0503020204020204" pitchFamily="34" charset="-122"/>
              </a:rPr>
              <a:t>国有资产管理的政策</a:t>
            </a:r>
            <a:r>
              <a:rPr lang="zh-CN" altLang="en-US" sz="3199" spc="300" dirty="0">
                <a:solidFill>
                  <a:srgbClr val="0C7CBB"/>
                </a:solidFill>
                <a:latin typeface="微软雅黑" panose="020B0503020204020204" pitchFamily="34" charset="-122"/>
                <a:ea typeface="微软雅黑" panose="020B0503020204020204" pitchFamily="34" charset="-122"/>
              </a:rPr>
              <a:t>要求</a:t>
            </a:r>
          </a:p>
        </p:txBody>
      </p:sp>
      <p:cxnSp>
        <p:nvCxnSpPr>
          <p:cNvPr id="237" name="直接连接符 236"/>
          <p:cNvCxnSpPr/>
          <p:nvPr/>
        </p:nvCxnSpPr>
        <p:spPr>
          <a:xfrm>
            <a:off x="1344572" y="918012"/>
            <a:ext cx="2668226" cy="0"/>
          </a:xfrm>
          <a:prstGeom prst="line">
            <a:avLst/>
          </a:prstGeom>
          <a:ln>
            <a:solidFill>
              <a:srgbClr val="0C7CBB"/>
            </a:solidFill>
          </a:ln>
        </p:spPr>
        <p:style>
          <a:lnRef idx="1">
            <a:schemeClr val="accent1"/>
          </a:lnRef>
          <a:fillRef idx="0">
            <a:schemeClr val="accent1"/>
          </a:fillRef>
          <a:effectRef idx="0">
            <a:schemeClr val="accent1"/>
          </a:effectRef>
          <a:fontRef idx="minor">
            <a:schemeClr val="tx1"/>
          </a:fontRef>
        </p:style>
      </p:cxnSp>
      <p:grpSp>
        <p:nvGrpSpPr>
          <p:cNvPr id="238" name="组合 237"/>
          <p:cNvGrpSpPr/>
          <p:nvPr/>
        </p:nvGrpSpPr>
        <p:grpSpPr>
          <a:xfrm>
            <a:off x="832126" y="557363"/>
            <a:ext cx="423306" cy="299969"/>
            <a:chOff x="671088" y="566155"/>
            <a:chExt cx="832395" cy="477498"/>
          </a:xfrm>
          <a:solidFill>
            <a:srgbClr val="0C7CBB"/>
          </a:solidFill>
        </p:grpSpPr>
        <p:sp>
          <p:nvSpPr>
            <p:cNvPr id="239" name="燕尾形 238"/>
            <p:cNvSpPr/>
            <p:nvPr/>
          </p:nvSpPr>
          <p:spPr>
            <a:xfrm>
              <a:off x="1025985" y="566155"/>
              <a:ext cx="477498" cy="47749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94949"/>
                </a:solidFill>
                <a:latin typeface="微软雅黑" panose="020B0503020204020204" pitchFamily="34" charset="-122"/>
                <a:ea typeface="微软雅黑" panose="020B0503020204020204" pitchFamily="34" charset="-122"/>
              </a:endParaRPr>
            </a:p>
          </p:txBody>
        </p:sp>
        <p:sp>
          <p:nvSpPr>
            <p:cNvPr id="240" name="燕尾形 239"/>
            <p:cNvSpPr/>
            <p:nvPr/>
          </p:nvSpPr>
          <p:spPr>
            <a:xfrm>
              <a:off x="671088" y="566155"/>
              <a:ext cx="477498" cy="47749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94949"/>
                </a:solidFill>
                <a:latin typeface="微软雅黑" panose="020B0503020204020204" pitchFamily="34" charset="-122"/>
                <a:ea typeface="微软雅黑" panose="020B0503020204020204" pitchFamily="34" charset="-122"/>
              </a:endParaRPr>
            </a:p>
          </p:txBody>
        </p:sp>
      </p:grpSp>
      <p:pic>
        <p:nvPicPr>
          <p:cNvPr id="78"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30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anim calcmode="lin" valueType="num">
                                      <p:cBhvr>
                                        <p:cTn id="8" dur="500" fill="hold"/>
                                        <p:tgtEl>
                                          <p:spTgt spid="22"/>
                                        </p:tgtEl>
                                        <p:attrNameLst>
                                          <p:attrName>ppt_x</p:attrName>
                                        </p:attrNameLst>
                                      </p:cBhvr>
                                      <p:tavLst>
                                        <p:tav tm="0">
                                          <p:val>
                                            <p:strVal val="#ppt_x"/>
                                          </p:val>
                                        </p:tav>
                                        <p:tav tm="100000">
                                          <p:val>
                                            <p:strVal val="#ppt_x"/>
                                          </p:val>
                                        </p:tav>
                                      </p:tavLst>
                                    </p:anim>
                                    <p:anim calcmode="lin" valueType="num">
                                      <p:cBhvr>
                                        <p:cTn id="9" dur="5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anim calcmode="lin" valueType="num">
                                      <p:cBhvr>
                                        <p:cTn id="13" dur="500" fill="hold"/>
                                        <p:tgtEl>
                                          <p:spTgt spid="3"/>
                                        </p:tgtEl>
                                        <p:attrNameLst>
                                          <p:attrName>ppt_x</p:attrName>
                                        </p:attrNameLst>
                                      </p:cBhvr>
                                      <p:tavLst>
                                        <p:tav tm="0">
                                          <p:val>
                                            <p:strVal val="#ppt_x"/>
                                          </p:val>
                                        </p:tav>
                                        <p:tav tm="100000">
                                          <p:val>
                                            <p:strVal val="#ppt_x"/>
                                          </p:val>
                                        </p:tav>
                                      </p:tavLst>
                                    </p:anim>
                                    <p:anim calcmode="lin" valueType="num">
                                      <p:cBhvr>
                                        <p:cTn id="14" dur="5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2"/>
                                        </p:tgtEl>
                                        <p:attrNameLst>
                                          <p:attrName>style.visibility</p:attrName>
                                        </p:attrNameLst>
                                      </p:cBhvr>
                                      <p:to>
                                        <p:strVal val="visible"/>
                                      </p:to>
                                    </p:set>
                                    <p:animEffect transition="in" filter="fade">
                                      <p:cBhvr>
                                        <p:cTn id="17" dur="500"/>
                                        <p:tgtEl>
                                          <p:spTgt spid="62"/>
                                        </p:tgtEl>
                                      </p:cBhvr>
                                    </p:animEffect>
                                    <p:anim calcmode="lin" valueType="num">
                                      <p:cBhvr>
                                        <p:cTn id="18" dur="500" fill="hold"/>
                                        <p:tgtEl>
                                          <p:spTgt spid="62"/>
                                        </p:tgtEl>
                                        <p:attrNameLst>
                                          <p:attrName>ppt_x</p:attrName>
                                        </p:attrNameLst>
                                      </p:cBhvr>
                                      <p:tavLst>
                                        <p:tav tm="0">
                                          <p:val>
                                            <p:strVal val="#ppt_x"/>
                                          </p:val>
                                        </p:tav>
                                        <p:tav tm="100000">
                                          <p:val>
                                            <p:strVal val="#ppt_x"/>
                                          </p:val>
                                        </p:tav>
                                      </p:tavLst>
                                    </p:anim>
                                    <p:anim calcmode="lin" valueType="num">
                                      <p:cBhvr>
                                        <p:cTn id="19" dur="5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500"/>
                                        <p:tgtEl>
                                          <p:spTgt spid="22"/>
                                        </p:tgtEl>
                                      </p:cBhvr>
                                    </p:animEffect>
                                    <p:set>
                                      <p:cBhvr>
                                        <p:cTn id="24" dur="1" fill="hold">
                                          <p:stCondLst>
                                            <p:cond delay="499"/>
                                          </p:stCondLst>
                                        </p:cTn>
                                        <p:tgtEl>
                                          <p:spTgt spid="22"/>
                                        </p:tgtEl>
                                        <p:attrNameLst>
                                          <p:attrName>style.visibility</p:attrName>
                                        </p:attrNameLst>
                                      </p:cBhvr>
                                      <p:to>
                                        <p:strVal val="hidden"/>
                                      </p:to>
                                    </p:set>
                                  </p:childTnLst>
                                </p:cTn>
                              </p:par>
                              <p:par>
                                <p:cTn id="25" presetID="42" presetClass="entr" presetSubtype="0" fill="hold" nodeType="withEffect">
                                  <p:stCondLst>
                                    <p:cond delay="0"/>
                                  </p:stCondLst>
                                  <p:childTnLst>
                                    <p:set>
                                      <p:cBhvr>
                                        <p:cTn id="26" dur="1" fill="hold">
                                          <p:stCondLst>
                                            <p:cond delay="0"/>
                                          </p:stCondLst>
                                        </p:cTn>
                                        <p:tgtEl>
                                          <p:spTgt spid="92"/>
                                        </p:tgtEl>
                                        <p:attrNameLst>
                                          <p:attrName>style.visibility</p:attrName>
                                        </p:attrNameLst>
                                      </p:cBhvr>
                                      <p:to>
                                        <p:strVal val="visible"/>
                                      </p:to>
                                    </p:set>
                                    <p:animEffect transition="in" filter="fade">
                                      <p:cBhvr>
                                        <p:cTn id="27" dur="500"/>
                                        <p:tgtEl>
                                          <p:spTgt spid="92"/>
                                        </p:tgtEl>
                                      </p:cBhvr>
                                    </p:animEffect>
                                    <p:anim calcmode="lin" valueType="num">
                                      <p:cBhvr>
                                        <p:cTn id="28" dur="500" fill="hold"/>
                                        <p:tgtEl>
                                          <p:spTgt spid="92"/>
                                        </p:tgtEl>
                                        <p:attrNameLst>
                                          <p:attrName>ppt_x</p:attrName>
                                        </p:attrNameLst>
                                      </p:cBhvr>
                                      <p:tavLst>
                                        <p:tav tm="0">
                                          <p:val>
                                            <p:strVal val="#ppt_x"/>
                                          </p:val>
                                        </p:tav>
                                        <p:tav tm="100000">
                                          <p:val>
                                            <p:strVal val="#ppt_x"/>
                                          </p:val>
                                        </p:tav>
                                      </p:tavLst>
                                    </p:anim>
                                    <p:anim calcmode="lin" valueType="num">
                                      <p:cBhvr>
                                        <p:cTn id="29" dur="500" fill="hold"/>
                                        <p:tgtEl>
                                          <p:spTgt spid="9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0"/>
                                        </p:tgtEl>
                                        <p:attrNameLst>
                                          <p:attrName>style.visibility</p:attrName>
                                        </p:attrNameLst>
                                      </p:cBhvr>
                                      <p:to>
                                        <p:strVal val="visible"/>
                                      </p:to>
                                    </p:set>
                                    <p:animEffect transition="in" filter="fade">
                                      <p:cBhvr>
                                        <p:cTn id="32" dur="500"/>
                                        <p:tgtEl>
                                          <p:spTgt spid="90"/>
                                        </p:tgtEl>
                                      </p:cBhvr>
                                    </p:animEffect>
                                    <p:anim calcmode="lin" valueType="num">
                                      <p:cBhvr>
                                        <p:cTn id="33" dur="500" fill="hold"/>
                                        <p:tgtEl>
                                          <p:spTgt spid="90"/>
                                        </p:tgtEl>
                                        <p:attrNameLst>
                                          <p:attrName>ppt_x</p:attrName>
                                        </p:attrNameLst>
                                      </p:cBhvr>
                                      <p:tavLst>
                                        <p:tav tm="0">
                                          <p:val>
                                            <p:strVal val="#ppt_x"/>
                                          </p:val>
                                        </p:tav>
                                        <p:tav tm="100000">
                                          <p:val>
                                            <p:strVal val="#ppt_x"/>
                                          </p:val>
                                        </p:tav>
                                      </p:tavLst>
                                    </p:anim>
                                    <p:anim calcmode="lin" valueType="num">
                                      <p:cBhvr>
                                        <p:cTn id="34" dur="500" fill="hold"/>
                                        <p:tgtEl>
                                          <p:spTgt spid="90"/>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anim calcmode="lin" valueType="num">
                                      <p:cBhvr>
                                        <p:cTn id="38" dur="500" fill="hold"/>
                                        <p:tgtEl>
                                          <p:spTgt spid="27"/>
                                        </p:tgtEl>
                                        <p:attrNameLst>
                                          <p:attrName>ppt_x</p:attrName>
                                        </p:attrNameLst>
                                      </p:cBhvr>
                                      <p:tavLst>
                                        <p:tav tm="0">
                                          <p:val>
                                            <p:strVal val="#ppt_x"/>
                                          </p:val>
                                        </p:tav>
                                        <p:tav tm="100000">
                                          <p:val>
                                            <p:strVal val="#ppt_x"/>
                                          </p:val>
                                        </p:tav>
                                      </p:tavLst>
                                    </p:anim>
                                    <p:anim calcmode="lin" valueType="num">
                                      <p:cBhvr>
                                        <p:cTn id="39" dur="5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xit" presetSubtype="0" fill="hold" nodeType="clickEffect">
                                  <p:stCondLst>
                                    <p:cond delay="0"/>
                                  </p:stCondLst>
                                  <p:childTnLst>
                                    <p:animEffect transition="out" filter="fade">
                                      <p:cBhvr>
                                        <p:cTn id="43" dur="500"/>
                                        <p:tgtEl>
                                          <p:spTgt spid="92"/>
                                        </p:tgtEl>
                                      </p:cBhvr>
                                    </p:animEffect>
                                    <p:anim calcmode="lin" valueType="num">
                                      <p:cBhvr>
                                        <p:cTn id="44" dur="500"/>
                                        <p:tgtEl>
                                          <p:spTgt spid="92"/>
                                        </p:tgtEl>
                                        <p:attrNameLst>
                                          <p:attrName>ppt_x</p:attrName>
                                        </p:attrNameLst>
                                      </p:cBhvr>
                                      <p:tavLst>
                                        <p:tav tm="0">
                                          <p:val>
                                            <p:strVal val="ppt_x"/>
                                          </p:val>
                                        </p:tav>
                                        <p:tav tm="100000">
                                          <p:val>
                                            <p:strVal val="ppt_x"/>
                                          </p:val>
                                        </p:tav>
                                      </p:tavLst>
                                    </p:anim>
                                    <p:anim calcmode="lin" valueType="num">
                                      <p:cBhvr>
                                        <p:cTn id="45" dur="500"/>
                                        <p:tgtEl>
                                          <p:spTgt spid="92"/>
                                        </p:tgtEl>
                                        <p:attrNameLst>
                                          <p:attrName>ppt_y</p:attrName>
                                        </p:attrNameLst>
                                      </p:cBhvr>
                                      <p:tavLst>
                                        <p:tav tm="0">
                                          <p:val>
                                            <p:strVal val="ppt_y"/>
                                          </p:val>
                                        </p:tav>
                                        <p:tav tm="100000">
                                          <p:val>
                                            <p:strVal val="ppt_y+.1"/>
                                          </p:val>
                                        </p:tav>
                                      </p:tavLst>
                                    </p:anim>
                                    <p:set>
                                      <p:cBhvr>
                                        <p:cTn id="46" dur="1" fill="hold">
                                          <p:stCondLst>
                                            <p:cond delay="499"/>
                                          </p:stCondLst>
                                        </p:cTn>
                                        <p:tgtEl>
                                          <p:spTgt spid="92"/>
                                        </p:tgtEl>
                                        <p:attrNameLst>
                                          <p:attrName>style.visibility</p:attrName>
                                        </p:attrNameLst>
                                      </p:cBhvr>
                                      <p:to>
                                        <p:strVal val="hidden"/>
                                      </p:to>
                                    </p:set>
                                  </p:childTnLst>
                                </p:cTn>
                              </p:par>
                              <p:par>
                                <p:cTn id="47" presetID="42" presetClass="entr" presetSubtype="0" fill="hold" nodeType="withEffect">
                                  <p:stCondLst>
                                    <p:cond delay="0"/>
                                  </p:stCondLst>
                                  <p:childTnLst>
                                    <p:set>
                                      <p:cBhvr>
                                        <p:cTn id="48" dur="1" fill="hold">
                                          <p:stCondLst>
                                            <p:cond delay="0"/>
                                          </p:stCondLst>
                                        </p:cTn>
                                        <p:tgtEl>
                                          <p:spTgt spid="103"/>
                                        </p:tgtEl>
                                        <p:attrNameLst>
                                          <p:attrName>style.visibility</p:attrName>
                                        </p:attrNameLst>
                                      </p:cBhvr>
                                      <p:to>
                                        <p:strVal val="visible"/>
                                      </p:to>
                                    </p:set>
                                    <p:animEffect transition="in" filter="fade">
                                      <p:cBhvr>
                                        <p:cTn id="49" dur="500"/>
                                        <p:tgtEl>
                                          <p:spTgt spid="103"/>
                                        </p:tgtEl>
                                      </p:cBhvr>
                                    </p:animEffect>
                                    <p:anim calcmode="lin" valueType="num">
                                      <p:cBhvr>
                                        <p:cTn id="50" dur="500" fill="hold"/>
                                        <p:tgtEl>
                                          <p:spTgt spid="103"/>
                                        </p:tgtEl>
                                        <p:attrNameLst>
                                          <p:attrName>ppt_x</p:attrName>
                                        </p:attrNameLst>
                                      </p:cBhvr>
                                      <p:tavLst>
                                        <p:tav tm="0">
                                          <p:val>
                                            <p:strVal val="#ppt_x"/>
                                          </p:val>
                                        </p:tav>
                                        <p:tav tm="100000">
                                          <p:val>
                                            <p:strVal val="#ppt_x"/>
                                          </p:val>
                                        </p:tav>
                                      </p:tavLst>
                                    </p:anim>
                                    <p:anim calcmode="lin" valueType="num">
                                      <p:cBhvr>
                                        <p:cTn id="51" dur="500" fill="hold"/>
                                        <p:tgtEl>
                                          <p:spTgt spid="103"/>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97"/>
                                        </p:tgtEl>
                                        <p:attrNameLst>
                                          <p:attrName>style.visibility</p:attrName>
                                        </p:attrNameLst>
                                      </p:cBhvr>
                                      <p:to>
                                        <p:strVal val="visible"/>
                                      </p:to>
                                    </p:set>
                                    <p:animEffect transition="in" filter="fade">
                                      <p:cBhvr>
                                        <p:cTn id="54" dur="500"/>
                                        <p:tgtEl>
                                          <p:spTgt spid="97"/>
                                        </p:tgtEl>
                                      </p:cBhvr>
                                    </p:animEffect>
                                    <p:anim calcmode="lin" valueType="num">
                                      <p:cBhvr>
                                        <p:cTn id="55" dur="500" fill="hold"/>
                                        <p:tgtEl>
                                          <p:spTgt spid="97"/>
                                        </p:tgtEl>
                                        <p:attrNameLst>
                                          <p:attrName>ppt_x</p:attrName>
                                        </p:attrNameLst>
                                      </p:cBhvr>
                                      <p:tavLst>
                                        <p:tav tm="0">
                                          <p:val>
                                            <p:strVal val="#ppt_x"/>
                                          </p:val>
                                        </p:tav>
                                        <p:tav tm="100000">
                                          <p:val>
                                            <p:strVal val="#ppt_x"/>
                                          </p:val>
                                        </p:tav>
                                      </p:tavLst>
                                    </p:anim>
                                    <p:anim calcmode="lin" valueType="num">
                                      <p:cBhvr>
                                        <p:cTn id="56" dur="500" fill="hold"/>
                                        <p:tgtEl>
                                          <p:spTgt spid="97"/>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fade">
                                      <p:cBhvr>
                                        <p:cTn id="59" dur="500"/>
                                        <p:tgtEl>
                                          <p:spTgt spid="98"/>
                                        </p:tgtEl>
                                      </p:cBhvr>
                                    </p:animEffect>
                                    <p:anim calcmode="lin" valueType="num">
                                      <p:cBhvr>
                                        <p:cTn id="60" dur="500" fill="hold"/>
                                        <p:tgtEl>
                                          <p:spTgt spid="98"/>
                                        </p:tgtEl>
                                        <p:attrNameLst>
                                          <p:attrName>ppt_x</p:attrName>
                                        </p:attrNameLst>
                                      </p:cBhvr>
                                      <p:tavLst>
                                        <p:tav tm="0">
                                          <p:val>
                                            <p:strVal val="#ppt_x"/>
                                          </p:val>
                                        </p:tav>
                                        <p:tav tm="100000">
                                          <p:val>
                                            <p:strVal val="#ppt_x"/>
                                          </p:val>
                                        </p:tav>
                                      </p:tavLst>
                                    </p:anim>
                                    <p:anim calcmode="lin" valueType="num">
                                      <p:cBhvr>
                                        <p:cTn id="61" dur="500" fill="hold"/>
                                        <p:tgtEl>
                                          <p:spTgt spid="98"/>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xit" presetSubtype="0" fill="hold" nodeType="clickEffect">
                                  <p:stCondLst>
                                    <p:cond delay="0"/>
                                  </p:stCondLst>
                                  <p:childTnLst>
                                    <p:animEffect transition="out" filter="fade">
                                      <p:cBhvr>
                                        <p:cTn id="65" dur="500"/>
                                        <p:tgtEl>
                                          <p:spTgt spid="103"/>
                                        </p:tgtEl>
                                      </p:cBhvr>
                                    </p:animEffect>
                                    <p:anim calcmode="lin" valueType="num">
                                      <p:cBhvr>
                                        <p:cTn id="66" dur="500"/>
                                        <p:tgtEl>
                                          <p:spTgt spid="103"/>
                                        </p:tgtEl>
                                        <p:attrNameLst>
                                          <p:attrName>ppt_x</p:attrName>
                                        </p:attrNameLst>
                                      </p:cBhvr>
                                      <p:tavLst>
                                        <p:tav tm="0">
                                          <p:val>
                                            <p:strVal val="ppt_x"/>
                                          </p:val>
                                        </p:tav>
                                        <p:tav tm="100000">
                                          <p:val>
                                            <p:strVal val="ppt_x"/>
                                          </p:val>
                                        </p:tav>
                                      </p:tavLst>
                                    </p:anim>
                                    <p:anim calcmode="lin" valueType="num">
                                      <p:cBhvr>
                                        <p:cTn id="67" dur="500"/>
                                        <p:tgtEl>
                                          <p:spTgt spid="103"/>
                                        </p:tgtEl>
                                        <p:attrNameLst>
                                          <p:attrName>ppt_y</p:attrName>
                                        </p:attrNameLst>
                                      </p:cBhvr>
                                      <p:tavLst>
                                        <p:tav tm="0">
                                          <p:val>
                                            <p:strVal val="ppt_y"/>
                                          </p:val>
                                        </p:tav>
                                        <p:tav tm="100000">
                                          <p:val>
                                            <p:strVal val="ppt_y+.1"/>
                                          </p:val>
                                        </p:tav>
                                      </p:tavLst>
                                    </p:anim>
                                    <p:set>
                                      <p:cBhvr>
                                        <p:cTn id="68" dur="1" fill="hold">
                                          <p:stCondLst>
                                            <p:cond delay="499"/>
                                          </p:stCondLst>
                                        </p:cTn>
                                        <p:tgtEl>
                                          <p:spTgt spid="103"/>
                                        </p:tgtEl>
                                        <p:attrNameLst>
                                          <p:attrName>style.visibility</p:attrName>
                                        </p:attrNameLst>
                                      </p:cBhvr>
                                      <p:to>
                                        <p:strVal val="hidden"/>
                                      </p:to>
                                    </p:set>
                                  </p:childTnLst>
                                </p:cTn>
                              </p:par>
                              <p:par>
                                <p:cTn id="69" presetID="42" presetClass="entr" presetSubtype="0" fill="hold" nodeType="withEffect">
                                  <p:stCondLst>
                                    <p:cond delay="0"/>
                                  </p:stCondLst>
                                  <p:childTnLst>
                                    <p:set>
                                      <p:cBhvr>
                                        <p:cTn id="70" dur="1" fill="hold">
                                          <p:stCondLst>
                                            <p:cond delay="0"/>
                                          </p:stCondLst>
                                        </p:cTn>
                                        <p:tgtEl>
                                          <p:spTgt spid="108"/>
                                        </p:tgtEl>
                                        <p:attrNameLst>
                                          <p:attrName>style.visibility</p:attrName>
                                        </p:attrNameLst>
                                      </p:cBhvr>
                                      <p:to>
                                        <p:strVal val="visible"/>
                                      </p:to>
                                    </p:set>
                                    <p:animEffect transition="in" filter="fade">
                                      <p:cBhvr>
                                        <p:cTn id="71" dur="500"/>
                                        <p:tgtEl>
                                          <p:spTgt spid="108"/>
                                        </p:tgtEl>
                                      </p:cBhvr>
                                    </p:animEffect>
                                    <p:anim calcmode="lin" valueType="num">
                                      <p:cBhvr>
                                        <p:cTn id="72" dur="500" fill="hold"/>
                                        <p:tgtEl>
                                          <p:spTgt spid="108"/>
                                        </p:tgtEl>
                                        <p:attrNameLst>
                                          <p:attrName>ppt_x</p:attrName>
                                        </p:attrNameLst>
                                      </p:cBhvr>
                                      <p:tavLst>
                                        <p:tav tm="0">
                                          <p:val>
                                            <p:strVal val="#ppt_x"/>
                                          </p:val>
                                        </p:tav>
                                        <p:tav tm="100000">
                                          <p:val>
                                            <p:strVal val="#ppt_x"/>
                                          </p:val>
                                        </p:tav>
                                      </p:tavLst>
                                    </p:anim>
                                    <p:anim calcmode="lin" valueType="num">
                                      <p:cBhvr>
                                        <p:cTn id="73" dur="500" fill="hold"/>
                                        <p:tgtEl>
                                          <p:spTgt spid="108"/>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107"/>
                                        </p:tgtEl>
                                        <p:attrNameLst>
                                          <p:attrName>style.visibility</p:attrName>
                                        </p:attrNameLst>
                                      </p:cBhvr>
                                      <p:to>
                                        <p:strVal val="visible"/>
                                      </p:to>
                                    </p:set>
                                    <p:animEffect transition="in" filter="fade">
                                      <p:cBhvr>
                                        <p:cTn id="76" dur="500"/>
                                        <p:tgtEl>
                                          <p:spTgt spid="107"/>
                                        </p:tgtEl>
                                      </p:cBhvr>
                                    </p:animEffect>
                                    <p:anim calcmode="lin" valueType="num">
                                      <p:cBhvr>
                                        <p:cTn id="77" dur="500" fill="hold"/>
                                        <p:tgtEl>
                                          <p:spTgt spid="107"/>
                                        </p:tgtEl>
                                        <p:attrNameLst>
                                          <p:attrName>ppt_x</p:attrName>
                                        </p:attrNameLst>
                                      </p:cBhvr>
                                      <p:tavLst>
                                        <p:tav tm="0">
                                          <p:val>
                                            <p:strVal val="#ppt_x"/>
                                          </p:val>
                                        </p:tav>
                                        <p:tav tm="100000">
                                          <p:val>
                                            <p:strVal val="#ppt_x"/>
                                          </p:val>
                                        </p:tav>
                                      </p:tavLst>
                                    </p:anim>
                                    <p:anim calcmode="lin" valueType="num">
                                      <p:cBhvr>
                                        <p:cTn id="78" dur="500" fill="hold"/>
                                        <p:tgtEl>
                                          <p:spTgt spid="107"/>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106"/>
                                        </p:tgtEl>
                                        <p:attrNameLst>
                                          <p:attrName>style.visibility</p:attrName>
                                        </p:attrNameLst>
                                      </p:cBhvr>
                                      <p:to>
                                        <p:strVal val="visible"/>
                                      </p:to>
                                    </p:set>
                                    <p:animEffect transition="in" filter="fade">
                                      <p:cBhvr>
                                        <p:cTn id="81" dur="500"/>
                                        <p:tgtEl>
                                          <p:spTgt spid="106"/>
                                        </p:tgtEl>
                                      </p:cBhvr>
                                    </p:animEffect>
                                    <p:anim calcmode="lin" valueType="num">
                                      <p:cBhvr>
                                        <p:cTn id="82" dur="500" fill="hold"/>
                                        <p:tgtEl>
                                          <p:spTgt spid="106"/>
                                        </p:tgtEl>
                                        <p:attrNameLst>
                                          <p:attrName>ppt_x</p:attrName>
                                        </p:attrNameLst>
                                      </p:cBhvr>
                                      <p:tavLst>
                                        <p:tav tm="0">
                                          <p:val>
                                            <p:strVal val="#ppt_x"/>
                                          </p:val>
                                        </p:tav>
                                        <p:tav tm="100000">
                                          <p:val>
                                            <p:strVal val="#ppt_x"/>
                                          </p:val>
                                        </p:tav>
                                      </p:tavLst>
                                    </p:anim>
                                    <p:anim calcmode="lin" valueType="num">
                                      <p:cBhvr>
                                        <p:cTn id="83" dur="500" fill="hold"/>
                                        <p:tgtEl>
                                          <p:spTgt spid="106"/>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xit" presetSubtype="0" fill="hold" nodeType="clickEffect">
                                  <p:stCondLst>
                                    <p:cond delay="0"/>
                                  </p:stCondLst>
                                  <p:childTnLst>
                                    <p:animEffect transition="out" filter="fade">
                                      <p:cBhvr>
                                        <p:cTn id="87" dur="500"/>
                                        <p:tgtEl>
                                          <p:spTgt spid="108"/>
                                        </p:tgtEl>
                                      </p:cBhvr>
                                    </p:animEffect>
                                    <p:anim calcmode="lin" valueType="num">
                                      <p:cBhvr>
                                        <p:cTn id="88" dur="500"/>
                                        <p:tgtEl>
                                          <p:spTgt spid="108"/>
                                        </p:tgtEl>
                                        <p:attrNameLst>
                                          <p:attrName>ppt_x</p:attrName>
                                        </p:attrNameLst>
                                      </p:cBhvr>
                                      <p:tavLst>
                                        <p:tav tm="0">
                                          <p:val>
                                            <p:strVal val="ppt_x"/>
                                          </p:val>
                                        </p:tav>
                                        <p:tav tm="100000">
                                          <p:val>
                                            <p:strVal val="ppt_x"/>
                                          </p:val>
                                        </p:tav>
                                      </p:tavLst>
                                    </p:anim>
                                    <p:anim calcmode="lin" valueType="num">
                                      <p:cBhvr>
                                        <p:cTn id="89" dur="500"/>
                                        <p:tgtEl>
                                          <p:spTgt spid="108"/>
                                        </p:tgtEl>
                                        <p:attrNameLst>
                                          <p:attrName>ppt_y</p:attrName>
                                        </p:attrNameLst>
                                      </p:cBhvr>
                                      <p:tavLst>
                                        <p:tav tm="0">
                                          <p:val>
                                            <p:strVal val="ppt_y"/>
                                          </p:val>
                                        </p:tav>
                                        <p:tav tm="100000">
                                          <p:val>
                                            <p:strVal val="ppt_y+.1"/>
                                          </p:val>
                                        </p:tav>
                                      </p:tavLst>
                                    </p:anim>
                                    <p:set>
                                      <p:cBhvr>
                                        <p:cTn id="90" dur="1" fill="hold">
                                          <p:stCondLst>
                                            <p:cond delay="499"/>
                                          </p:stCondLst>
                                        </p:cTn>
                                        <p:tgtEl>
                                          <p:spTgt spid="108"/>
                                        </p:tgtEl>
                                        <p:attrNameLst>
                                          <p:attrName>style.visibility</p:attrName>
                                        </p:attrNameLst>
                                      </p:cBhvr>
                                      <p:to>
                                        <p:strVal val="hidden"/>
                                      </p:to>
                                    </p:set>
                                  </p:childTnLst>
                                </p:cTn>
                              </p:par>
                              <p:par>
                                <p:cTn id="91" presetID="42" presetClass="exit" presetSubtype="0" fill="hold" nodeType="withEffect">
                                  <p:stCondLst>
                                    <p:cond delay="0"/>
                                  </p:stCondLst>
                                  <p:childTnLst>
                                    <p:animEffect transition="out" filter="fade">
                                      <p:cBhvr>
                                        <p:cTn id="92" dur="500"/>
                                        <p:tgtEl>
                                          <p:spTgt spid="3"/>
                                        </p:tgtEl>
                                      </p:cBhvr>
                                    </p:animEffect>
                                    <p:anim calcmode="lin" valueType="num">
                                      <p:cBhvr>
                                        <p:cTn id="93" dur="500"/>
                                        <p:tgtEl>
                                          <p:spTgt spid="3"/>
                                        </p:tgtEl>
                                        <p:attrNameLst>
                                          <p:attrName>ppt_x</p:attrName>
                                        </p:attrNameLst>
                                      </p:cBhvr>
                                      <p:tavLst>
                                        <p:tav tm="0">
                                          <p:val>
                                            <p:strVal val="ppt_x"/>
                                          </p:val>
                                        </p:tav>
                                        <p:tav tm="100000">
                                          <p:val>
                                            <p:strVal val="ppt_x"/>
                                          </p:val>
                                        </p:tav>
                                      </p:tavLst>
                                    </p:anim>
                                    <p:anim calcmode="lin" valueType="num">
                                      <p:cBhvr>
                                        <p:cTn id="94" dur="500"/>
                                        <p:tgtEl>
                                          <p:spTgt spid="3"/>
                                        </p:tgtEl>
                                        <p:attrNameLst>
                                          <p:attrName>ppt_y</p:attrName>
                                        </p:attrNameLst>
                                      </p:cBhvr>
                                      <p:tavLst>
                                        <p:tav tm="0">
                                          <p:val>
                                            <p:strVal val="ppt_y"/>
                                          </p:val>
                                        </p:tav>
                                        <p:tav tm="100000">
                                          <p:val>
                                            <p:strVal val="ppt_y+.1"/>
                                          </p:val>
                                        </p:tav>
                                      </p:tavLst>
                                    </p:anim>
                                    <p:set>
                                      <p:cBhvr>
                                        <p:cTn id="95" dur="1" fill="hold">
                                          <p:stCondLst>
                                            <p:cond delay="499"/>
                                          </p:stCondLst>
                                        </p:cTn>
                                        <p:tgtEl>
                                          <p:spTgt spid="3"/>
                                        </p:tgtEl>
                                        <p:attrNameLst>
                                          <p:attrName>style.visibility</p:attrName>
                                        </p:attrNameLst>
                                      </p:cBhvr>
                                      <p:to>
                                        <p:strVal val="hidden"/>
                                      </p:to>
                                    </p:set>
                                  </p:childTnLst>
                                </p:cTn>
                              </p:par>
                              <p:par>
                                <p:cTn id="96" presetID="42" presetClass="exit" presetSubtype="0" fill="hold" grpId="1" nodeType="withEffect">
                                  <p:stCondLst>
                                    <p:cond delay="0"/>
                                  </p:stCondLst>
                                  <p:childTnLst>
                                    <p:animEffect transition="out" filter="fade">
                                      <p:cBhvr>
                                        <p:cTn id="97" dur="500"/>
                                        <p:tgtEl>
                                          <p:spTgt spid="62"/>
                                        </p:tgtEl>
                                      </p:cBhvr>
                                    </p:animEffect>
                                    <p:anim calcmode="lin" valueType="num">
                                      <p:cBhvr>
                                        <p:cTn id="98" dur="500"/>
                                        <p:tgtEl>
                                          <p:spTgt spid="62"/>
                                        </p:tgtEl>
                                        <p:attrNameLst>
                                          <p:attrName>ppt_x</p:attrName>
                                        </p:attrNameLst>
                                      </p:cBhvr>
                                      <p:tavLst>
                                        <p:tav tm="0">
                                          <p:val>
                                            <p:strVal val="ppt_x"/>
                                          </p:val>
                                        </p:tav>
                                        <p:tav tm="100000">
                                          <p:val>
                                            <p:strVal val="ppt_x"/>
                                          </p:val>
                                        </p:tav>
                                      </p:tavLst>
                                    </p:anim>
                                    <p:anim calcmode="lin" valueType="num">
                                      <p:cBhvr>
                                        <p:cTn id="99" dur="500"/>
                                        <p:tgtEl>
                                          <p:spTgt spid="62"/>
                                        </p:tgtEl>
                                        <p:attrNameLst>
                                          <p:attrName>ppt_y</p:attrName>
                                        </p:attrNameLst>
                                      </p:cBhvr>
                                      <p:tavLst>
                                        <p:tav tm="0">
                                          <p:val>
                                            <p:strVal val="ppt_y"/>
                                          </p:val>
                                        </p:tav>
                                        <p:tav tm="100000">
                                          <p:val>
                                            <p:strVal val="ppt_y+.1"/>
                                          </p:val>
                                        </p:tav>
                                      </p:tavLst>
                                    </p:anim>
                                    <p:set>
                                      <p:cBhvr>
                                        <p:cTn id="100" dur="1" fill="hold">
                                          <p:stCondLst>
                                            <p:cond delay="499"/>
                                          </p:stCondLst>
                                        </p:cTn>
                                        <p:tgtEl>
                                          <p:spTgt spid="62"/>
                                        </p:tgtEl>
                                        <p:attrNameLst>
                                          <p:attrName>style.visibility</p:attrName>
                                        </p:attrNameLst>
                                      </p:cBhvr>
                                      <p:to>
                                        <p:strVal val="hidden"/>
                                      </p:to>
                                    </p:set>
                                  </p:childTnLst>
                                </p:cTn>
                              </p:par>
                              <p:par>
                                <p:cTn id="101" presetID="42" presetClass="exit" presetSubtype="0" fill="hold" grpId="1" nodeType="withEffect">
                                  <p:stCondLst>
                                    <p:cond delay="0"/>
                                  </p:stCondLst>
                                  <p:childTnLst>
                                    <p:animEffect transition="out" filter="fade">
                                      <p:cBhvr>
                                        <p:cTn id="102" dur="500"/>
                                        <p:tgtEl>
                                          <p:spTgt spid="97"/>
                                        </p:tgtEl>
                                      </p:cBhvr>
                                    </p:animEffect>
                                    <p:anim calcmode="lin" valueType="num">
                                      <p:cBhvr>
                                        <p:cTn id="103" dur="500"/>
                                        <p:tgtEl>
                                          <p:spTgt spid="97"/>
                                        </p:tgtEl>
                                        <p:attrNameLst>
                                          <p:attrName>ppt_x</p:attrName>
                                        </p:attrNameLst>
                                      </p:cBhvr>
                                      <p:tavLst>
                                        <p:tav tm="0">
                                          <p:val>
                                            <p:strVal val="ppt_x"/>
                                          </p:val>
                                        </p:tav>
                                        <p:tav tm="100000">
                                          <p:val>
                                            <p:strVal val="ppt_x"/>
                                          </p:val>
                                        </p:tav>
                                      </p:tavLst>
                                    </p:anim>
                                    <p:anim calcmode="lin" valueType="num">
                                      <p:cBhvr>
                                        <p:cTn id="104" dur="500"/>
                                        <p:tgtEl>
                                          <p:spTgt spid="97"/>
                                        </p:tgtEl>
                                        <p:attrNameLst>
                                          <p:attrName>ppt_y</p:attrName>
                                        </p:attrNameLst>
                                      </p:cBhvr>
                                      <p:tavLst>
                                        <p:tav tm="0">
                                          <p:val>
                                            <p:strVal val="ppt_y"/>
                                          </p:val>
                                        </p:tav>
                                        <p:tav tm="100000">
                                          <p:val>
                                            <p:strVal val="ppt_y+.1"/>
                                          </p:val>
                                        </p:tav>
                                      </p:tavLst>
                                    </p:anim>
                                    <p:set>
                                      <p:cBhvr>
                                        <p:cTn id="105" dur="1" fill="hold">
                                          <p:stCondLst>
                                            <p:cond delay="499"/>
                                          </p:stCondLst>
                                        </p:cTn>
                                        <p:tgtEl>
                                          <p:spTgt spid="97"/>
                                        </p:tgtEl>
                                        <p:attrNameLst>
                                          <p:attrName>style.visibility</p:attrName>
                                        </p:attrNameLst>
                                      </p:cBhvr>
                                      <p:to>
                                        <p:strVal val="hidden"/>
                                      </p:to>
                                    </p:set>
                                  </p:childTnLst>
                                </p:cTn>
                              </p:par>
                              <p:par>
                                <p:cTn id="106" presetID="42" presetClass="exit" presetSubtype="0" fill="hold" nodeType="withEffect">
                                  <p:stCondLst>
                                    <p:cond delay="0"/>
                                  </p:stCondLst>
                                  <p:childTnLst>
                                    <p:animEffect transition="out" filter="fade">
                                      <p:cBhvr>
                                        <p:cTn id="107" dur="500"/>
                                        <p:tgtEl>
                                          <p:spTgt spid="98"/>
                                        </p:tgtEl>
                                      </p:cBhvr>
                                    </p:animEffect>
                                    <p:anim calcmode="lin" valueType="num">
                                      <p:cBhvr>
                                        <p:cTn id="108" dur="500"/>
                                        <p:tgtEl>
                                          <p:spTgt spid="98"/>
                                        </p:tgtEl>
                                        <p:attrNameLst>
                                          <p:attrName>ppt_x</p:attrName>
                                        </p:attrNameLst>
                                      </p:cBhvr>
                                      <p:tavLst>
                                        <p:tav tm="0">
                                          <p:val>
                                            <p:strVal val="ppt_x"/>
                                          </p:val>
                                        </p:tav>
                                        <p:tav tm="100000">
                                          <p:val>
                                            <p:strVal val="ppt_x"/>
                                          </p:val>
                                        </p:tav>
                                      </p:tavLst>
                                    </p:anim>
                                    <p:anim calcmode="lin" valueType="num">
                                      <p:cBhvr>
                                        <p:cTn id="109" dur="500"/>
                                        <p:tgtEl>
                                          <p:spTgt spid="98"/>
                                        </p:tgtEl>
                                        <p:attrNameLst>
                                          <p:attrName>ppt_y</p:attrName>
                                        </p:attrNameLst>
                                      </p:cBhvr>
                                      <p:tavLst>
                                        <p:tav tm="0">
                                          <p:val>
                                            <p:strVal val="ppt_y"/>
                                          </p:val>
                                        </p:tav>
                                        <p:tav tm="100000">
                                          <p:val>
                                            <p:strVal val="ppt_y+.1"/>
                                          </p:val>
                                        </p:tav>
                                      </p:tavLst>
                                    </p:anim>
                                    <p:set>
                                      <p:cBhvr>
                                        <p:cTn id="110" dur="1" fill="hold">
                                          <p:stCondLst>
                                            <p:cond delay="499"/>
                                          </p:stCondLst>
                                        </p:cTn>
                                        <p:tgtEl>
                                          <p:spTgt spid="98"/>
                                        </p:tgtEl>
                                        <p:attrNameLst>
                                          <p:attrName>style.visibility</p:attrName>
                                        </p:attrNameLst>
                                      </p:cBhvr>
                                      <p:to>
                                        <p:strVal val="hidden"/>
                                      </p:to>
                                    </p:set>
                                  </p:childTnLst>
                                </p:cTn>
                              </p:par>
                              <p:par>
                                <p:cTn id="111" presetID="42" presetClass="entr" presetSubtype="0" fill="hold" grpId="0" nodeType="withEffect">
                                  <p:stCondLst>
                                    <p:cond delay="0"/>
                                  </p:stCondLst>
                                  <p:childTnLst>
                                    <p:set>
                                      <p:cBhvr>
                                        <p:cTn id="112" dur="1" fill="hold">
                                          <p:stCondLst>
                                            <p:cond delay="0"/>
                                          </p:stCondLst>
                                        </p:cTn>
                                        <p:tgtEl>
                                          <p:spTgt spid="209"/>
                                        </p:tgtEl>
                                        <p:attrNameLst>
                                          <p:attrName>style.visibility</p:attrName>
                                        </p:attrNameLst>
                                      </p:cBhvr>
                                      <p:to>
                                        <p:strVal val="visible"/>
                                      </p:to>
                                    </p:set>
                                    <p:animEffect transition="in" filter="fade">
                                      <p:cBhvr>
                                        <p:cTn id="113" dur="500"/>
                                        <p:tgtEl>
                                          <p:spTgt spid="209"/>
                                        </p:tgtEl>
                                      </p:cBhvr>
                                    </p:animEffect>
                                    <p:anim calcmode="lin" valueType="num">
                                      <p:cBhvr>
                                        <p:cTn id="114" dur="500" fill="hold"/>
                                        <p:tgtEl>
                                          <p:spTgt spid="209"/>
                                        </p:tgtEl>
                                        <p:attrNameLst>
                                          <p:attrName>ppt_x</p:attrName>
                                        </p:attrNameLst>
                                      </p:cBhvr>
                                      <p:tavLst>
                                        <p:tav tm="0">
                                          <p:val>
                                            <p:strVal val="#ppt_x"/>
                                          </p:val>
                                        </p:tav>
                                        <p:tav tm="100000">
                                          <p:val>
                                            <p:strVal val="#ppt_x"/>
                                          </p:val>
                                        </p:tav>
                                      </p:tavLst>
                                    </p:anim>
                                    <p:anim calcmode="lin" valueType="num">
                                      <p:cBhvr>
                                        <p:cTn id="115" dur="500" fill="hold"/>
                                        <p:tgtEl>
                                          <p:spTgt spid="209"/>
                                        </p:tgtEl>
                                        <p:attrNameLst>
                                          <p:attrName>ppt_y</p:attrName>
                                        </p:attrNameLst>
                                      </p:cBhvr>
                                      <p:tavLst>
                                        <p:tav tm="0">
                                          <p:val>
                                            <p:strVal val="#ppt_y+.1"/>
                                          </p:val>
                                        </p:tav>
                                        <p:tav tm="100000">
                                          <p:val>
                                            <p:strVal val="#ppt_y"/>
                                          </p:val>
                                        </p:tav>
                                      </p:tavLst>
                                    </p:anim>
                                  </p:childTnLst>
                                </p:cTn>
                              </p:par>
                              <p:par>
                                <p:cTn id="116" presetID="42" presetClass="entr" presetSubtype="0" fill="hold" nodeType="withEffect">
                                  <p:stCondLst>
                                    <p:cond delay="0"/>
                                  </p:stCondLst>
                                  <p:childTnLst>
                                    <p:set>
                                      <p:cBhvr>
                                        <p:cTn id="117" dur="1" fill="hold">
                                          <p:stCondLst>
                                            <p:cond delay="0"/>
                                          </p:stCondLst>
                                        </p:cTn>
                                        <p:tgtEl>
                                          <p:spTgt spid="210"/>
                                        </p:tgtEl>
                                        <p:attrNameLst>
                                          <p:attrName>style.visibility</p:attrName>
                                        </p:attrNameLst>
                                      </p:cBhvr>
                                      <p:to>
                                        <p:strVal val="visible"/>
                                      </p:to>
                                    </p:set>
                                    <p:animEffect transition="in" filter="fade">
                                      <p:cBhvr>
                                        <p:cTn id="118" dur="500"/>
                                        <p:tgtEl>
                                          <p:spTgt spid="210"/>
                                        </p:tgtEl>
                                      </p:cBhvr>
                                    </p:animEffect>
                                    <p:anim calcmode="lin" valueType="num">
                                      <p:cBhvr>
                                        <p:cTn id="119" dur="500" fill="hold"/>
                                        <p:tgtEl>
                                          <p:spTgt spid="210"/>
                                        </p:tgtEl>
                                        <p:attrNameLst>
                                          <p:attrName>ppt_x</p:attrName>
                                        </p:attrNameLst>
                                      </p:cBhvr>
                                      <p:tavLst>
                                        <p:tav tm="0">
                                          <p:val>
                                            <p:strVal val="#ppt_x"/>
                                          </p:val>
                                        </p:tav>
                                        <p:tav tm="100000">
                                          <p:val>
                                            <p:strVal val="#ppt_x"/>
                                          </p:val>
                                        </p:tav>
                                      </p:tavLst>
                                    </p:anim>
                                    <p:anim calcmode="lin" valueType="num">
                                      <p:cBhvr>
                                        <p:cTn id="120" dur="500" fill="hold"/>
                                        <p:tgtEl>
                                          <p:spTgt spid="210"/>
                                        </p:tgtEl>
                                        <p:attrNameLst>
                                          <p:attrName>ppt_y</p:attrName>
                                        </p:attrNameLst>
                                      </p:cBhvr>
                                      <p:tavLst>
                                        <p:tav tm="0">
                                          <p:val>
                                            <p:strVal val="#ppt_y+.1"/>
                                          </p:val>
                                        </p:tav>
                                        <p:tav tm="100000">
                                          <p:val>
                                            <p:strVal val="#ppt_y"/>
                                          </p:val>
                                        </p:tav>
                                      </p:tavLst>
                                    </p:anim>
                                  </p:childTnLst>
                                </p:cTn>
                              </p:par>
                              <p:par>
                                <p:cTn id="121" presetID="42" presetClass="entr" presetSubtype="0" fill="hold" nodeType="withEffect">
                                  <p:stCondLst>
                                    <p:cond delay="0"/>
                                  </p:stCondLst>
                                  <p:childTnLst>
                                    <p:set>
                                      <p:cBhvr>
                                        <p:cTn id="122" dur="1" fill="hold">
                                          <p:stCondLst>
                                            <p:cond delay="0"/>
                                          </p:stCondLst>
                                        </p:cTn>
                                        <p:tgtEl>
                                          <p:spTgt spid="214"/>
                                        </p:tgtEl>
                                        <p:attrNameLst>
                                          <p:attrName>style.visibility</p:attrName>
                                        </p:attrNameLst>
                                      </p:cBhvr>
                                      <p:to>
                                        <p:strVal val="visible"/>
                                      </p:to>
                                    </p:set>
                                    <p:animEffect transition="in" filter="fade">
                                      <p:cBhvr>
                                        <p:cTn id="123" dur="500"/>
                                        <p:tgtEl>
                                          <p:spTgt spid="214"/>
                                        </p:tgtEl>
                                      </p:cBhvr>
                                    </p:animEffect>
                                    <p:anim calcmode="lin" valueType="num">
                                      <p:cBhvr>
                                        <p:cTn id="124" dur="500" fill="hold"/>
                                        <p:tgtEl>
                                          <p:spTgt spid="214"/>
                                        </p:tgtEl>
                                        <p:attrNameLst>
                                          <p:attrName>ppt_x</p:attrName>
                                        </p:attrNameLst>
                                      </p:cBhvr>
                                      <p:tavLst>
                                        <p:tav tm="0">
                                          <p:val>
                                            <p:strVal val="#ppt_x"/>
                                          </p:val>
                                        </p:tav>
                                        <p:tav tm="100000">
                                          <p:val>
                                            <p:strVal val="#ppt_x"/>
                                          </p:val>
                                        </p:tav>
                                      </p:tavLst>
                                    </p:anim>
                                    <p:anim calcmode="lin" valueType="num">
                                      <p:cBhvr>
                                        <p:cTn id="125" dur="500" fill="hold"/>
                                        <p:tgtEl>
                                          <p:spTgt spid="214"/>
                                        </p:tgtEl>
                                        <p:attrNameLst>
                                          <p:attrName>ppt_y</p:attrName>
                                        </p:attrNameLst>
                                      </p:cBhvr>
                                      <p:tavLst>
                                        <p:tav tm="0">
                                          <p:val>
                                            <p:strVal val="#ppt_y+.1"/>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42" presetClass="exit" presetSubtype="0" fill="hold" nodeType="clickEffect">
                                  <p:stCondLst>
                                    <p:cond delay="0"/>
                                  </p:stCondLst>
                                  <p:childTnLst>
                                    <p:animEffect transition="out" filter="fade">
                                      <p:cBhvr>
                                        <p:cTn id="129" dur="500"/>
                                        <p:tgtEl>
                                          <p:spTgt spid="214"/>
                                        </p:tgtEl>
                                      </p:cBhvr>
                                    </p:animEffect>
                                    <p:anim calcmode="lin" valueType="num">
                                      <p:cBhvr>
                                        <p:cTn id="130" dur="500"/>
                                        <p:tgtEl>
                                          <p:spTgt spid="214"/>
                                        </p:tgtEl>
                                        <p:attrNameLst>
                                          <p:attrName>ppt_x</p:attrName>
                                        </p:attrNameLst>
                                      </p:cBhvr>
                                      <p:tavLst>
                                        <p:tav tm="0">
                                          <p:val>
                                            <p:strVal val="ppt_x"/>
                                          </p:val>
                                        </p:tav>
                                        <p:tav tm="100000">
                                          <p:val>
                                            <p:strVal val="ppt_x"/>
                                          </p:val>
                                        </p:tav>
                                      </p:tavLst>
                                    </p:anim>
                                    <p:anim calcmode="lin" valueType="num">
                                      <p:cBhvr>
                                        <p:cTn id="131" dur="500"/>
                                        <p:tgtEl>
                                          <p:spTgt spid="214"/>
                                        </p:tgtEl>
                                        <p:attrNameLst>
                                          <p:attrName>ppt_y</p:attrName>
                                        </p:attrNameLst>
                                      </p:cBhvr>
                                      <p:tavLst>
                                        <p:tav tm="0">
                                          <p:val>
                                            <p:strVal val="ppt_y"/>
                                          </p:val>
                                        </p:tav>
                                        <p:tav tm="100000">
                                          <p:val>
                                            <p:strVal val="ppt_y+.1"/>
                                          </p:val>
                                        </p:tav>
                                      </p:tavLst>
                                    </p:anim>
                                    <p:set>
                                      <p:cBhvr>
                                        <p:cTn id="132" dur="1" fill="hold">
                                          <p:stCondLst>
                                            <p:cond delay="499"/>
                                          </p:stCondLst>
                                        </p:cTn>
                                        <p:tgtEl>
                                          <p:spTgt spid="214"/>
                                        </p:tgtEl>
                                        <p:attrNameLst>
                                          <p:attrName>style.visibility</p:attrName>
                                        </p:attrNameLst>
                                      </p:cBhvr>
                                      <p:to>
                                        <p:strVal val="hidden"/>
                                      </p:to>
                                    </p:set>
                                  </p:childTnLst>
                                </p:cTn>
                              </p:par>
                              <p:par>
                                <p:cTn id="133" presetID="42" presetClass="entr" presetSubtype="0" fill="hold" nodeType="withEffect">
                                  <p:stCondLst>
                                    <p:cond delay="0"/>
                                  </p:stCondLst>
                                  <p:childTnLst>
                                    <p:set>
                                      <p:cBhvr>
                                        <p:cTn id="134" dur="1" fill="hold">
                                          <p:stCondLst>
                                            <p:cond delay="0"/>
                                          </p:stCondLst>
                                        </p:cTn>
                                        <p:tgtEl>
                                          <p:spTgt spid="3"/>
                                        </p:tgtEl>
                                        <p:attrNameLst>
                                          <p:attrName>style.visibility</p:attrName>
                                        </p:attrNameLst>
                                      </p:cBhvr>
                                      <p:to>
                                        <p:strVal val="visible"/>
                                      </p:to>
                                    </p:set>
                                    <p:animEffect transition="in" filter="fade">
                                      <p:cBhvr>
                                        <p:cTn id="135" dur="500"/>
                                        <p:tgtEl>
                                          <p:spTgt spid="3"/>
                                        </p:tgtEl>
                                      </p:cBhvr>
                                    </p:animEffect>
                                    <p:anim calcmode="lin" valueType="num">
                                      <p:cBhvr>
                                        <p:cTn id="136" dur="500" fill="hold"/>
                                        <p:tgtEl>
                                          <p:spTgt spid="3"/>
                                        </p:tgtEl>
                                        <p:attrNameLst>
                                          <p:attrName>ppt_x</p:attrName>
                                        </p:attrNameLst>
                                      </p:cBhvr>
                                      <p:tavLst>
                                        <p:tav tm="0">
                                          <p:val>
                                            <p:strVal val="#ppt_x"/>
                                          </p:val>
                                        </p:tav>
                                        <p:tav tm="100000">
                                          <p:val>
                                            <p:strVal val="#ppt_x"/>
                                          </p:val>
                                        </p:tav>
                                      </p:tavLst>
                                    </p:anim>
                                    <p:anim calcmode="lin" valueType="num">
                                      <p:cBhvr>
                                        <p:cTn id="137" dur="500" fill="hold"/>
                                        <p:tgtEl>
                                          <p:spTgt spid="3"/>
                                        </p:tgtEl>
                                        <p:attrNameLst>
                                          <p:attrName>ppt_y</p:attrName>
                                        </p:attrNameLst>
                                      </p:cBhvr>
                                      <p:tavLst>
                                        <p:tav tm="0">
                                          <p:val>
                                            <p:strVal val="#ppt_y+.1"/>
                                          </p:val>
                                        </p:tav>
                                        <p:tav tm="100000">
                                          <p:val>
                                            <p:strVal val="#ppt_y"/>
                                          </p:val>
                                        </p:tav>
                                      </p:tavLst>
                                    </p:anim>
                                  </p:childTnLst>
                                </p:cTn>
                              </p:par>
                              <p:par>
                                <p:cTn id="138" presetID="42" presetClass="entr" presetSubtype="0" fill="hold" grpId="2" nodeType="withEffect">
                                  <p:stCondLst>
                                    <p:cond delay="0"/>
                                  </p:stCondLst>
                                  <p:childTnLst>
                                    <p:set>
                                      <p:cBhvr>
                                        <p:cTn id="139" dur="1" fill="hold">
                                          <p:stCondLst>
                                            <p:cond delay="0"/>
                                          </p:stCondLst>
                                        </p:cTn>
                                        <p:tgtEl>
                                          <p:spTgt spid="62"/>
                                        </p:tgtEl>
                                        <p:attrNameLst>
                                          <p:attrName>style.visibility</p:attrName>
                                        </p:attrNameLst>
                                      </p:cBhvr>
                                      <p:to>
                                        <p:strVal val="visible"/>
                                      </p:to>
                                    </p:set>
                                    <p:animEffect transition="in" filter="fade">
                                      <p:cBhvr>
                                        <p:cTn id="140" dur="500"/>
                                        <p:tgtEl>
                                          <p:spTgt spid="62"/>
                                        </p:tgtEl>
                                      </p:cBhvr>
                                    </p:animEffect>
                                    <p:anim calcmode="lin" valueType="num">
                                      <p:cBhvr>
                                        <p:cTn id="141" dur="500" fill="hold"/>
                                        <p:tgtEl>
                                          <p:spTgt spid="62"/>
                                        </p:tgtEl>
                                        <p:attrNameLst>
                                          <p:attrName>ppt_x</p:attrName>
                                        </p:attrNameLst>
                                      </p:cBhvr>
                                      <p:tavLst>
                                        <p:tav tm="0">
                                          <p:val>
                                            <p:strVal val="#ppt_x"/>
                                          </p:val>
                                        </p:tav>
                                        <p:tav tm="100000">
                                          <p:val>
                                            <p:strVal val="#ppt_x"/>
                                          </p:val>
                                        </p:tav>
                                      </p:tavLst>
                                    </p:anim>
                                    <p:anim calcmode="lin" valueType="num">
                                      <p:cBhvr>
                                        <p:cTn id="142" dur="500" fill="hold"/>
                                        <p:tgtEl>
                                          <p:spTgt spid="62"/>
                                        </p:tgtEl>
                                        <p:attrNameLst>
                                          <p:attrName>ppt_y</p:attrName>
                                        </p:attrNameLst>
                                      </p:cBhvr>
                                      <p:tavLst>
                                        <p:tav tm="0">
                                          <p:val>
                                            <p:strVal val="#ppt_y+.1"/>
                                          </p:val>
                                        </p:tav>
                                        <p:tav tm="100000">
                                          <p:val>
                                            <p:strVal val="#ppt_y"/>
                                          </p:val>
                                        </p:tav>
                                      </p:tavLst>
                                    </p:anim>
                                  </p:childTnLst>
                                </p:cTn>
                              </p:par>
                              <p:par>
                                <p:cTn id="143" presetID="42" presetClass="entr" presetSubtype="0" fill="hold" grpId="2" nodeType="with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500"/>
                                        <p:tgtEl>
                                          <p:spTgt spid="97"/>
                                        </p:tgtEl>
                                      </p:cBhvr>
                                    </p:animEffect>
                                    <p:anim calcmode="lin" valueType="num">
                                      <p:cBhvr>
                                        <p:cTn id="146" dur="500" fill="hold"/>
                                        <p:tgtEl>
                                          <p:spTgt spid="97"/>
                                        </p:tgtEl>
                                        <p:attrNameLst>
                                          <p:attrName>ppt_x</p:attrName>
                                        </p:attrNameLst>
                                      </p:cBhvr>
                                      <p:tavLst>
                                        <p:tav tm="0">
                                          <p:val>
                                            <p:strVal val="#ppt_x"/>
                                          </p:val>
                                        </p:tav>
                                        <p:tav tm="100000">
                                          <p:val>
                                            <p:strVal val="#ppt_x"/>
                                          </p:val>
                                        </p:tav>
                                      </p:tavLst>
                                    </p:anim>
                                    <p:anim calcmode="lin" valueType="num">
                                      <p:cBhvr>
                                        <p:cTn id="147" dur="500" fill="hold"/>
                                        <p:tgtEl>
                                          <p:spTgt spid="97"/>
                                        </p:tgtEl>
                                        <p:attrNameLst>
                                          <p:attrName>ppt_y</p:attrName>
                                        </p:attrNameLst>
                                      </p:cBhvr>
                                      <p:tavLst>
                                        <p:tav tm="0">
                                          <p:val>
                                            <p:strVal val="#ppt_y+.1"/>
                                          </p:val>
                                        </p:tav>
                                        <p:tav tm="100000">
                                          <p:val>
                                            <p:strVal val="#ppt_y"/>
                                          </p:val>
                                        </p:tav>
                                      </p:tavLst>
                                    </p:anim>
                                  </p:childTnLst>
                                </p:cTn>
                              </p:par>
                              <p:par>
                                <p:cTn id="148" presetID="42" presetClass="entr" presetSubtype="0" fill="hold" nodeType="withEffect">
                                  <p:stCondLst>
                                    <p:cond delay="0"/>
                                  </p:stCondLst>
                                  <p:childTnLst>
                                    <p:set>
                                      <p:cBhvr>
                                        <p:cTn id="149" dur="1" fill="hold">
                                          <p:stCondLst>
                                            <p:cond delay="0"/>
                                          </p:stCondLst>
                                        </p:cTn>
                                        <p:tgtEl>
                                          <p:spTgt spid="98"/>
                                        </p:tgtEl>
                                        <p:attrNameLst>
                                          <p:attrName>style.visibility</p:attrName>
                                        </p:attrNameLst>
                                      </p:cBhvr>
                                      <p:to>
                                        <p:strVal val="visible"/>
                                      </p:to>
                                    </p:set>
                                    <p:animEffect transition="in" filter="fade">
                                      <p:cBhvr>
                                        <p:cTn id="150" dur="500"/>
                                        <p:tgtEl>
                                          <p:spTgt spid="98"/>
                                        </p:tgtEl>
                                      </p:cBhvr>
                                    </p:animEffect>
                                    <p:anim calcmode="lin" valueType="num">
                                      <p:cBhvr>
                                        <p:cTn id="151" dur="500" fill="hold"/>
                                        <p:tgtEl>
                                          <p:spTgt spid="98"/>
                                        </p:tgtEl>
                                        <p:attrNameLst>
                                          <p:attrName>ppt_x</p:attrName>
                                        </p:attrNameLst>
                                      </p:cBhvr>
                                      <p:tavLst>
                                        <p:tav tm="0">
                                          <p:val>
                                            <p:strVal val="#ppt_x"/>
                                          </p:val>
                                        </p:tav>
                                        <p:tav tm="100000">
                                          <p:val>
                                            <p:strVal val="#ppt_x"/>
                                          </p:val>
                                        </p:tav>
                                      </p:tavLst>
                                    </p:anim>
                                    <p:anim calcmode="lin" valueType="num">
                                      <p:cBhvr>
                                        <p:cTn id="152" dur="5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2" grpId="1" animBg="1"/>
      <p:bldP spid="62" grpId="2" animBg="1"/>
      <p:bldP spid="90" grpId="0" animBg="1"/>
      <p:bldP spid="97" grpId="0" animBg="1"/>
      <p:bldP spid="97" grpId="1" animBg="1"/>
      <p:bldP spid="97" grpId="2" animBg="1"/>
      <p:bldP spid="107" grpId="0" animBg="1"/>
      <p:bldP spid="20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文本框 90"/>
          <p:cNvSpPr txBox="1"/>
          <p:nvPr/>
        </p:nvSpPr>
        <p:spPr>
          <a:xfrm>
            <a:off x="1310342" y="341518"/>
            <a:ext cx="4192645" cy="584640"/>
          </a:xfrm>
          <a:prstGeom prst="rect">
            <a:avLst/>
          </a:prstGeom>
          <a:noFill/>
        </p:spPr>
        <p:txBody>
          <a:bodyPr wrap="square" rtlCol="0">
            <a:spAutoFit/>
          </a:bodyPr>
          <a:lstStyle/>
          <a:p>
            <a:pPr algn="ctr"/>
            <a:r>
              <a:rPr lang="zh-CN" altLang="en-US" sz="3199" spc="300" dirty="0">
                <a:solidFill>
                  <a:srgbClr val="0C7CBB"/>
                </a:solidFill>
                <a:latin typeface="微软雅黑" panose="020B0503020204020204" pitchFamily="34" charset="-122"/>
                <a:ea typeface="微软雅黑" panose="020B0503020204020204" pitchFamily="34" charset="-122"/>
              </a:rPr>
              <a:t>国有资产管理目标</a:t>
            </a:r>
          </a:p>
        </p:txBody>
      </p:sp>
      <p:cxnSp>
        <p:nvCxnSpPr>
          <p:cNvPr id="122" name="直接连接符 121"/>
          <p:cNvCxnSpPr/>
          <p:nvPr/>
        </p:nvCxnSpPr>
        <p:spPr>
          <a:xfrm>
            <a:off x="1344572" y="918012"/>
            <a:ext cx="4031515" cy="0"/>
          </a:xfrm>
          <a:prstGeom prst="line">
            <a:avLst/>
          </a:prstGeom>
          <a:ln>
            <a:solidFill>
              <a:srgbClr val="0C7CBB"/>
            </a:solidFill>
          </a:ln>
        </p:spPr>
        <p:style>
          <a:lnRef idx="1">
            <a:schemeClr val="accent1"/>
          </a:lnRef>
          <a:fillRef idx="0">
            <a:schemeClr val="accent1"/>
          </a:fillRef>
          <a:effectRef idx="0">
            <a:schemeClr val="accent1"/>
          </a:effectRef>
          <a:fontRef idx="minor">
            <a:schemeClr val="tx1"/>
          </a:fontRef>
        </p:style>
      </p:cxnSp>
      <p:grpSp>
        <p:nvGrpSpPr>
          <p:cNvPr id="123" name="组合 122"/>
          <p:cNvGrpSpPr/>
          <p:nvPr/>
        </p:nvGrpSpPr>
        <p:grpSpPr>
          <a:xfrm>
            <a:off x="832126" y="557363"/>
            <a:ext cx="423306" cy="299969"/>
            <a:chOff x="671088" y="566155"/>
            <a:chExt cx="832395" cy="477498"/>
          </a:xfrm>
          <a:solidFill>
            <a:srgbClr val="0C7CBB"/>
          </a:solidFill>
        </p:grpSpPr>
        <p:sp>
          <p:nvSpPr>
            <p:cNvPr id="127" name="燕尾形 126"/>
            <p:cNvSpPr/>
            <p:nvPr/>
          </p:nvSpPr>
          <p:spPr>
            <a:xfrm>
              <a:off x="1025985" y="566155"/>
              <a:ext cx="477498" cy="47749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94949"/>
                </a:solidFill>
                <a:latin typeface="微软雅黑" panose="020B0503020204020204" pitchFamily="34" charset="-122"/>
                <a:ea typeface="微软雅黑" panose="020B0503020204020204" pitchFamily="34" charset="-122"/>
              </a:endParaRPr>
            </a:p>
          </p:txBody>
        </p:sp>
        <p:sp>
          <p:nvSpPr>
            <p:cNvPr id="128" name="燕尾形 127"/>
            <p:cNvSpPr/>
            <p:nvPr/>
          </p:nvSpPr>
          <p:spPr>
            <a:xfrm>
              <a:off x="671088" y="566155"/>
              <a:ext cx="477498" cy="47749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94949"/>
                </a:solidFill>
                <a:latin typeface="微软雅黑" panose="020B0503020204020204" pitchFamily="34" charset="-122"/>
                <a:ea typeface="微软雅黑" panose="020B0503020204020204" pitchFamily="34" charset="-122"/>
              </a:endParaRPr>
            </a:p>
          </p:txBody>
        </p:sp>
      </p:grpSp>
      <p:graphicFrame>
        <p:nvGraphicFramePr>
          <p:cNvPr id="24" name="图示 23"/>
          <p:cNvGraphicFramePr/>
          <p:nvPr/>
        </p:nvGraphicFramePr>
        <p:xfrm>
          <a:off x="1255433" y="1341251"/>
          <a:ext cx="5398750" cy="46789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五边形 26"/>
          <p:cNvSpPr/>
          <p:nvPr/>
        </p:nvSpPr>
        <p:spPr>
          <a:xfrm rot="10800000">
            <a:off x="6959896" y="4580862"/>
            <a:ext cx="4247489" cy="1367835"/>
          </a:xfrm>
          <a:prstGeom prst="homePlate">
            <a:avLst>
              <a:gd name="adj" fmla="val 36528"/>
            </a:avLst>
          </a:prstGeom>
          <a:gradFill>
            <a:gsLst>
              <a:gs pos="0">
                <a:schemeClr val="bg1"/>
              </a:gs>
              <a:gs pos="100000">
                <a:schemeClr val="accent1">
                  <a:lumMod val="20000"/>
                  <a:lumOff val="80000"/>
                </a:schemeClr>
              </a:gs>
            </a:gsLst>
            <a:path path="circle">
              <a:fillToRect l="50000" t="50000" r="50000" b="50000"/>
            </a:path>
          </a:gradFill>
          <a:ln>
            <a:solidFill>
              <a:schemeClr val="accent1">
                <a:lumMod val="20000"/>
                <a:lumOff val="80000"/>
              </a:schemeClr>
            </a:solidFill>
          </a:ln>
          <a:effectLst/>
        </p:spPr>
        <p:txBody>
          <a:bodyPr wrap="none" anchor="ctr"/>
          <a:lstStyle/>
          <a:p>
            <a:pPr algn="ctr"/>
            <a:endParaRPr lang="zh-CN" altLang="en-US"/>
          </a:p>
        </p:txBody>
      </p:sp>
      <p:sp>
        <p:nvSpPr>
          <p:cNvPr id="8" name="矩形 7"/>
          <p:cNvSpPr/>
          <p:nvPr/>
        </p:nvSpPr>
        <p:spPr>
          <a:xfrm>
            <a:off x="7261785" y="4726035"/>
            <a:ext cx="3945600" cy="1076969"/>
          </a:xfrm>
          <a:prstGeom prst="rect">
            <a:avLst/>
          </a:prstGeom>
        </p:spPr>
        <p:txBody>
          <a:bodyPr wrap="square">
            <a:spAutoFit/>
          </a:bodyPr>
          <a:lstStyle/>
          <a:p>
            <a:r>
              <a:rPr lang="en-US" altLang="zh-CN" sz="1600" dirty="0">
                <a:latin typeface="+mn-ea"/>
              </a:rPr>
              <a:t>1</a:t>
            </a:r>
            <a:r>
              <a:rPr lang="zh-CN" altLang="en-US" sz="1600" dirty="0">
                <a:latin typeface="+mn-ea"/>
              </a:rPr>
              <a:t>、建立健全单位资产管理制度；</a:t>
            </a:r>
            <a:endParaRPr lang="en-US" altLang="zh-CN" sz="1600" dirty="0">
              <a:latin typeface="+mn-ea"/>
            </a:endParaRPr>
          </a:p>
          <a:p>
            <a:r>
              <a:rPr lang="en-US" altLang="zh-CN" sz="1600" dirty="0">
                <a:latin typeface="+mn-ea"/>
              </a:rPr>
              <a:t>2</a:t>
            </a:r>
            <a:r>
              <a:rPr lang="zh-CN" altLang="en-US" sz="1600" dirty="0">
                <a:latin typeface="+mn-ea"/>
              </a:rPr>
              <a:t>、明确资产使用人和管理人的岗位责任；</a:t>
            </a:r>
            <a:endParaRPr lang="en-US" altLang="zh-CN" sz="1600" dirty="0">
              <a:latin typeface="+mn-ea"/>
            </a:endParaRPr>
          </a:p>
          <a:p>
            <a:r>
              <a:rPr lang="en-US" altLang="zh-CN" sz="1600" dirty="0">
                <a:latin typeface="+mn-ea"/>
              </a:rPr>
              <a:t>3</a:t>
            </a:r>
            <a:r>
              <a:rPr lang="zh-CN" altLang="en-US" sz="1600" dirty="0">
                <a:latin typeface="+mn-ea"/>
              </a:rPr>
              <a:t>、按照国家规定设置国有资产台账；</a:t>
            </a:r>
            <a:endParaRPr lang="en-US" altLang="zh-CN" sz="1600" dirty="0">
              <a:latin typeface="+mn-ea"/>
            </a:endParaRPr>
          </a:p>
          <a:p>
            <a:r>
              <a:rPr lang="en-US" altLang="zh-CN" sz="1600" dirty="0">
                <a:latin typeface="+mn-ea"/>
              </a:rPr>
              <a:t>4</a:t>
            </a:r>
            <a:r>
              <a:rPr lang="zh-CN" altLang="en-US" sz="1600" dirty="0">
                <a:latin typeface="+mn-ea"/>
              </a:rPr>
              <a:t>、加强和规范资产配置、使用和处置管理。</a:t>
            </a:r>
            <a:endParaRPr lang="en-US" altLang="zh-CN" sz="1600" dirty="0">
              <a:latin typeface="+mn-ea"/>
            </a:endParaRPr>
          </a:p>
        </p:txBody>
      </p:sp>
      <p:sp>
        <p:nvSpPr>
          <p:cNvPr id="29" name="五边形 28"/>
          <p:cNvSpPr/>
          <p:nvPr/>
        </p:nvSpPr>
        <p:spPr>
          <a:xfrm rot="10800000">
            <a:off x="6956069" y="3119566"/>
            <a:ext cx="4251313" cy="1007879"/>
          </a:xfrm>
          <a:prstGeom prst="homePlate">
            <a:avLst>
              <a:gd name="adj" fmla="val 36528"/>
            </a:avLst>
          </a:prstGeom>
          <a:gradFill>
            <a:gsLst>
              <a:gs pos="0">
                <a:schemeClr val="bg1"/>
              </a:gs>
              <a:gs pos="100000">
                <a:schemeClr val="accent1">
                  <a:lumMod val="20000"/>
                  <a:lumOff val="80000"/>
                </a:schemeClr>
              </a:gs>
            </a:gsLst>
            <a:path path="circle">
              <a:fillToRect l="50000" t="50000" r="50000" b="50000"/>
            </a:path>
          </a:gradFill>
          <a:ln>
            <a:solidFill>
              <a:schemeClr val="accent1">
                <a:lumMod val="20000"/>
                <a:lumOff val="80000"/>
              </a:schemeClr>
            </a:solidFill>
          </a:ln>
          <a:effectLst/>
        </p:spPr>
        <p:txBody>
          <a:bodyPr wrap="none" anchor="ctr"/>
          <a:lstStyle/>
          <a:p>
            <a:pPr algn="ctr"/>
            <a:endParaRPr lang="zh-CN" altLang="en-US"/>
          </a:p>
        </p:txBody>
      </p:sp>
      <p:sp>
        <p:nvSpPr>
          <p:cNvPr id="31" name="矩形 30"/>
          <p:cNvSpPr/>
          <p:nvPr/>
        </p:nvSpPr>
        <p:spPr>
          <a:xfrm>
            <a:off x="7261364" y="3188230"/>
            <a:ext cx="3946442" cy="830997"/>
          </a:xfrm>
          <a:prstGeom prst="rect">
            <a:avLst/>
          </a:prstGeom>
        </p:spPr>
        <p:txBody>
          <a:bodyPr wrap="square">
            <a:spAutoFit/>
          </a:bodyPr>
          <a:lstStyle/>
          <a:p>
            <a:r>
              <a:rPr lang="en-US" altLang="zh-CN" sz="1600" dirty="0" smtClean="0">
                <a:latin typeface="+mn-ea"/>
              </a:rPr>
              <a:t>1</a:t>
            </a:r>
            <a:r>
              <a:rPr lang="zh-CN" altLang="en-US" sz="1600" dirty="0" smtClean="0">
                <a:latin typeface="+mn-ea"/>
              </a:rPr>
              <a:t>、实物</a:t>
            </a:r>
            <a:r>
              <a:rPr lang="zh-CN" altLang="en-US" sz="1600" dirty="0">
                <a:latin typeface="+mn-ea"/>
              </a:rPr>
              <a:t>管理与价值管理相统一</a:t>
            </a:r>
            <a:r>
              <a:rPr lang="zh-CN" altLang="en-US" sz="1600" dirty="0" smtClean="0">
                <a:latin typeface="+mn-ea"/>
              </a:rPr>
              <a:t>；</a:t>
            </a:r>
            <a:endParaRPr lang="en-US" altLang="zh-CN" sz="1600" dirty="0" smtClean="0">
              <a:latin typeface="+mn-ea"/>
            </a:endParaRPr>
          </a:p>
          <a:p>
            <a:r>
              <a:rPr lang="en-US" altLang="zh-CN" sz="1600" dirty="0" smtClean="0">
                <a:latin typeface="+mn-ea"/>
              </a:rPr>
              <a:t>2</a:t>
            </a:r>
            <a:r>
              <a:rPr lang="zh-CN" altLang="en-US" sz="1600" dirty="0" smtClean="0">
                <a:latin typeface="+mn-ea"/>
              </a:rPr>
              <a:t>、资产</a:t>
            </a:r>
            <a:r>
              <a:rPr lang="zh-CN" altLang="en-US" sz="1600" dirty="0">
                <a:latin typeface="+mn-ea"/>
              </a:rPr>
              <a:t>管理与预算管理、财务管理相</a:t>
            </a:r>
            <a:r>
              <a:rPr lang="zh-CN" altLang="en-US" sz="1600" dirty="0" smtClean="0">
                <a:latin typeface="+mn-ea"/>
              </a:rPr>
              <a:t>结合；</a:t>
            </a:r>
            <a:endParaRPr lang="en-US" altLang="zh-CN" sz="1600" dirty="0" smtClean="0">
              <a:latin typeface="+mn-ea"/>
            </a:endParaRPr>
          </a:p>
          <a:p>
            <a:r>
              <a:rPr lang="en-US" altLang="zh-CN" sz="1600" dirty="0" smtClean="0">
                <a:latin typeface="+mn-ea"/>
              </a:rPr>
              <a:t>3</a:t>
            </a:r>
            <a:r>
              <a:rPr lang="zh-CN" altLang="en-US" sz="1600" dirty="0" smtClean="0">
                <a:latin typeface="+mn-ea"/>
              </a:rPr>
              <a:t>、充分利用管理手段实现精细化管理。</a:t>
            </a:r>
            <a:endParaRPr lang="en-US" altLang="zh-CN" sz="1600" dirty="0">
              <a:latin typeface="+mn-ea"/>
            </a:endParaRPr>
          </a:p>
        </p:txBody>
      </p:sp>
      <p:sp>
        <p:nvSpPr>
          <p:cNvPr id="32" name="五边形 31"/>
          <p:cNvSpPr/>
          <p:nvPr/>
        </p:nvSpPr>
        <p:spPr>
          <a:xfrm rot="10800000">
            <a:off x="6956070" y="1627067"/>
            <a:ext cx="4251313" cy="1187721"/>
          </a:xfrm>
          <a:prstGeom prst="homePlate">
            <a:avLst>
              <a:gd name="adj" fmla="val 36528"/>
            </a:avLst>
          </a:prstGeom>
          <a:gradFill>
            <a:gsLst>
              <a:gs pos="0">
                <a:schemeClr val="bg1"/>
              </a:gs>
              <a:gs pos="100000">
                <a:schemeClr val="accent1">
                  <a:lumMod val="20000"/>
                  <a:lumOff val="80000"/>
                </a:schemeClr>
              </a:gs>
            </a:gsLst>
            <a:path path="circle">
              <a:fillToRect l="50000" t="50000" r="50000" b="50000"/>
            </a:path>
          </a:gradFill>
          <a:ln>
            <a:solidFill>
              <a:schemeClr val="accent1">
                <a:lumMod val="20000"/>
                <a:lumOff val="80000"/>
              </a:schemeClr>
            </a:solidFill>
          </a:ln>
          <a:effectLst/>
        </p:spPr>
        <p:txBody>
          <a:bodyPr wrap="none" anchor="ctr"/>
          <a:lstStyle/>
          <a:p>
            <a:pPr algn="ctr"/>
            <a:endParaRPr lang="zh-CN" altLang="en-US"/>
          </a:p>
        </p:txBody>
      </p:sp>
      <p:sp>
        <p:nvSpPr>
          <p:cNvPr id="33" name="矩形 32"/>
          <p:cNvSpPr/>
          <p:nvPr/>
        </p:nvSpPr>
        <p:spPr>
          <a:xfrm>
            <a:off x="7260941" y="1646657"/>
            <a:ext cx="2325796" cy="1077218"/>
          </a:xfrm>
          <a:prstGeom prst="rect">
            <a:avLst/>
          </a:prstGeom>
        </p:spPr>
        <p:txBody>
          <a:bodyPr wrap="square">
            <a:spAutoFit/>
          </a:bodyPr>
          <a:lstStyle/>
          <a:p>
            <a:r>
              <a:rPr lang="en-US" altLang="zh-CN" sz="1600" dirty="0">
                <a:latin typeface="+mn-ea"/>
              </a:rPr>
              <a:t>1</a:t>
            </a:r>
            <a:r>
              <a:rPr lang="zh-CN" altLang="en-US" sz="1600" dirty="0">
                <a:latin typeface="+mn-ea"/>
              </a:rPr>
              <a:t>、夯实基础；</a:t>
            </a:r>
          </a:p>
          <a:p>
            <a:r>
              <a:rPr lang="en-US" altLang="zh-CN" sz="1600" dirty="0">
                <a:latin typeface="+mn-ea"/>
              </a:rPr>
              <a:t>2</a:t>
            </a:r>
            <a:r>
              <a:rPr lang="zh-CN" altLang="en-US" sz="1600" dirty="0">
                <a:latin typeface="+mn-ea"/>
              </a:rPr>
              <a:t>、加强专业队伍建设；</a:t>
            </a:r>
          </a:p>
          <a:p>
            <a:r>
              <a:rPr lang="en-US" altLang="zh-CN" sz="1600" dirty="0">
                <a:latin typeface="+mn-ea"/>
              </a:rPr>
              <a:t>3</a:t>
            </a:r>
            <a:r>
              <a:rPr lang="zh-CN" altLang="en-US" sz="1600" dirty="0">
                <a:latin typeface="+mn-ea"/>
              </a:rPr>
              <a:t>、推进治理技术</a:t>
            </a:r>
            <a:r>
              <a:rPr lang="zh-CN" altLang="en-US" sz="1600" dirty="0" smtClean="0">
                <a:latin typeface="+mn-ea"/>
              </a:rPr>
              <a:t>创新；</a:t>
            </a:r>
            <a:endParaRPr lang="en-US" altLang="zh-CN" sz="1600" dirty="0" smtClean="0">
              <a:latin typeface="+mn-ea"/>
            </a:endParaRPr>
          </a:p>
          <a:p>
            <a:r>
              <a:rPr lang="en-US" altLang="zh-CN" sz="1600" dirty="0" smtClean="0">
                <a:latin typeface="+mn-ea"/>
              </a:rPr>
              <a:t>4</a:t>
            </a:r>
            <a:r>
              <a:rPr lang="zh-CN" altLang="en-US" sz="1600" dirty="0" smtClean="0">
                <a:latin typeface="+mn-ea"/>
              </a:rPr>
              <a:t>、制定完善的内控体系。</a:t>
            </a:r>
            <a:endParaRPr lang="zh-CN" altLang="en-US" sz="1600" dirty="0">
              <a:latin typeface="+mn-ea"/>
            </a:endParaRPr>
          </a:p>
        </p:txBody>
      </p:sp>
      <p:cxnSp>
        <p:nvCxnSpPr>
          <p:cNvPr id="34" name="直接连接符 33"/>
          <p:cNvCxnSpPr>
            <a:endCxn id="32" idx="3"/>
          </p:cNvCxnSpPr>
          <p:nvPr/>
        </p:nvCxnSpPr>
        <p:spPr>
          <a:xfrm>
            <a:off x="4512191" y="2205148"/>
            <a:ext cx="2447705" cy="1"/>
          </a:xfrm>
          <a:prstGeom prst="line">
            <a:avLst/>
          </a:prstGeom>
          <a:ln w="38100">
            <a:solidFill>
              <a:srgbClr val="383843"/>
            </a:solidFill>
            <a:prstDash val="sysDot"/>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V="1">
            <a:off x="5304095" y="3644975"/>
            <a:ext cx="1654957" cy="1"/>
          </a:xfrm>
          <a:prstGeom prst="line">
            <a:avLst/>
          </a:prstGeom>
          <a:ln w="38100">
            <a:solidFill>
              <a:srgbClr val="383843"/>
            </a:solidFill>
            <a:prstDash val="sysDot"/>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242899" y="5264520"/>
            <a:ext cx="713173" cy="3208"/>
          </a:xfrm>
          <a:prstGeom prst="line">
            <a:avLst/>
          </a:prstGeom>
          <a:ln w="38100">
            <a:solidFill>
              <a:srgbClr val="383843"/>
            </a:solidFill>
            <a:prstDash val="sysDot"/>
          </a:ln>
        </p:spPr>
        <p:style>
          <a:lnRef idx="1">
            <a:schemeClr val="accent1"/>
          </a:lnRef>
          <a:fillRef idx="0">
            <a:schemeClr val="accent1"/>
          </a:fillRef>
          <a:effectRef idx="0">
            <a:schemeClr val="accent1"/>
          </a:effectRef>
          <a:fontRef idx="minor">
            <a:schemeClr val="tx1"/>
          </a:fontRef>
        </p:style>
      </p:cxnSp>
      <p:pic>
        <p:nvPicPr>
          <p:cNvPr id="17" name="Picture 4" descr="未标题-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80979" y="328763"/>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23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81088" y="1452563"/>
            <a:ext cx="10266362" cy="3777622"/>
          </a:xfrm>
        </p:spPr>
        <p:txBody>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1</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贯彻</a:t>
            </a:r>
            <a:r>
              <a:rPr lang="zh-CN" altLang="en-US" sz="2400" b="1" dirty="0">
                <a:solidFill>
                  <a:srgbClr val="C00000"/>
                </a:solidFill>
                <a:latin typeface="黑体" panose="02010609060101010101" pitchFamily="49" charset="-122"/>
                <a:ea typeface="黑体" panose="02010609060101010101" pitchFamily="49" charset="-122"/>
              </a:rPr>
              <a:t>落实党中央、国务院决策部署</a:t>
            </a:r>
            <a:r>
              <a:rPr lang="zh-CN" altLang="en-US" sz="2400" b="1" dirty="0">
                <a:solidFill>
                  <a:srgbClr val="002060"/>
                </a:solidFill>
                <a:latin typeface="黑体" panose="02010609060101010101" pitchFamily="49" charset="-122"/>
                <a:ea typeface="黑体" panose="02010609060101010101" pitchFamily="49" charset="-122"/>
              </a:rPr>
              <a:t>，加强行政事业性国有资产管理和监督，明确管理职责，推进国有资产管理公开透明、规范有效。</a:t>
            </a: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2</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以</a:t>
            </a:r>
            <a:r>
              <a:rPr lang="zh-CN" altLang="en-US" sz="2400" b="1" dirty="0">
                <a:solidFill>
                  <a:srgbClr val="C00000"/>
                </a:solidFill>
                <a:latin typeface="黑体" panose="02010609060101010101" pitchFamily="49" charset="-122"/>
                <a:ea typeface="黑体" panose="02010609060101010101" pitchFamily="49" charset="-122"/>
              </a:rPr>
              <a:t>改革为引领、以创新为支撑，构建符合“放管服”改革要求的</a:t>
            </a:r>
            <a:r>
              <a:rPr lang="zh-CN" altLang="en-US" sz="2400" b="1" dirty="0">
                <a:solidFill>
                  <a:srgbClr val="002060"/>
                </a:solidFill>
                <a:latin typeface="黑体" panose="02010609060101010101" pitchFamily="49" charset="-122"/>
                <a:ea typeface="黑体" panose="02010609060101010101" pitchFamily="49" charset="-122"/>
              </a:rPr>
              <a:t>行政事业性国有资产管理制度，</a:t>
            </a:r>
            <a:r>
              <a:rPr lang="zh-CN" altLang="en-US" sz="2400" b="1" dirty="0">
                <a:solidFill>
                  <a:srgbClr val="C00000"/>
                </a:solidFill>
                <a:latin typeface="黑体" panose="02010609060101010101" pitchFamily="49" charset="-122"/>
                <a:ea typeface="黑体" panose="02010609060101010101" pitchFamily="49" charset="-122"/>
              </a:rPr>
              <a:t>建立信息管理系统、资产共享共用机制</a:t>
            </a:r>
            <a:r>
              <a:rPr lang="zh-CN" altLang="en-US" sz="2400" b="1" dirty="0">
                <a:solidFill>
                  <a:srgbClr val="002060"/>
                </a:solidFill>
                <a:latin typeface="黑体" panose="02010609060101010101" pitchFamily="49" charset="-122"/>
                <a:ea typeface="黑体" panose="02010609060101010101" pitchFamily="49" charset="-122"/>
              </a:rPr>
              <a:t>。</a:t>
            </a: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3</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体现</a:t>
            </a:r>
            <a:r>
              <a:rPr lang="zh-CN" altLang="en-US" sz="2400" b="1" dirty="0">
                <a:solidFill>
                  <a:srgbClr val="C00000"/>
                </a:solidFill>
                <a:latin typeface="黑体" panose="02010609060101010101" pitchFamily="49" charset="-122"/>
                <a:ea typeface="黑体" panose="02010609060101010101" pitchFamily="49" charset="-122"/>
              </a:rPr>
              <a:t>改革成果</a:t>
            </a:r>
            <a:r>
              <a:rPr lang="zh-CN" altLang="en-US" sz="2400" b="1" dirty="0">
                <a:solidFill>
                  <a:srgbClr val="002060"/>
                </a:solidFill>
                <a:latin typeface="黑体" panose="02010609060101010101" pitchFamily="49" charset="-122"/>
                <a:ea typeface="黑体" panose="02010609060101010101" pitchFamily="49" charset="-122"/>
              </a:rPr>
              <a:t>，将实践中成熟的行政事业性国有资产管理制度确立下来，</a:t>
            </a:r>
            <a:r>
              <a:rPr lang="zh-CN" altLang="en-US" sz="2400" b="1" dirty="0">
                <a:solidFill>
                  <a:srgbClr val="C00000"/>
                </a:solidFill>
                <a:latin typeface="黑体" panose="02010609060101010101" pitchFamily="49" charset="-122"/>
                <a:ea typeface="黑体" panose="02010609060101010101" pitchFamily="49" charset="-122"/>
              </a:rPr>
              <a:t>提高国有资产利用效率</a:t>
            </a:r>
            <a:r>
              <a:rPr lang="zh-CN" altLang="en-US" sz="2400" b="1" dirty="0">
                <a:solidFill>
                  <a:srgbClr val="002060"/>
                </a:solidFill>
                <a:latin typeface="黑体" panose="02010609060101010101" pitchFamily="49" charset="-122"/>
                <a:ea typeface="黑体" panose="02010609060101010101" pitchFamily="49" charset="-122"/>
              </a:rPr>
              <a:t>，促进国有资产保值增值。</a:t>
            </a:r>
          </a:p>
          <a:p>
            <a:endParaRPr lang="zh-CN" altLang="en-US" dirty="0"/>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0462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1050" y="1390650"/>
            <a:ext cx="10094912" cy="4838700"/>
          </a:xfrm>
        </p:spPr>
        <p:txBody>
          <a:bodyPr>
            <a:normAutofit/>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4</a:t>
            </a:r>
            <a:r>
              <a:rPr lang="zh-CN" altLang="en-US" sz="2400" b="1" dirty="0" smtClean="0">
                <a:solidFill>
                  <a:srgbClr val="002060"/>
                </a:solidFill>
                <a:latin typeface="黑体" panose="02010609060101010101" pitchFamily="49" charset="-122"/>
                <a:ea typeface="黑体" panose="02010609060101010101" pitchFamily="49" charset="-122"/>
              </a:rPr>
              <a:t>、将</a:t>
            </a:r>
            <a:r>
              <a:rPr lang="zh-CN" altLang="en-US" sz="2400" b="1" dirty="0">
                <a:solidFill>
                  <a:srgbClr val="002060"/>
                </a:solidFill>
                <a:latin typeface="黑体" panose="02010609060101010101" pitchFamily="49" charset="-122"/>
                <a:ea typeface="黑体" panose="02010609060101010101" pitchFamily="49" charset="-122"/>
              </a:rPr>
              <a:t>保障行政单位履行职能和事业单位提供基本公共服务的行政事业性国有资产纳入法治轨道，加强管理和监督，促进国有资产管理的</a:t>
            </a:r>
            <a:r>
              <a:rPr lang="zh-CN" altLang="en-US" sz="2400" b="1" dirty="0">
                <a:solidFill>
                  <a:srgbClr val="C00000"/>
                </a:solidFill>
                <a:latin typeface="黑体" panose="02010609060101010101" pitchFamily="49" charset="-122"/>
                <a:ea typeface="黑体" panose="02010609060101010101" pitchFamily="49" charset="-122"/>
              </a:rPr>
              <a:t>法治化、规范化、科学化</a:t>
            </a:r>
            <a:r>
              <a:rPr lang="zh-CN" altLang="en-US" sz="2400" b="1" dirty="0" smtClean="0">
                <a:solidFill>
                  <a:srgbClr val="002060"/>
                </a:solidFill>
                <a:latin typeface="黑体" panose="02010609060101010101" pitchFamily="49" charset="-122"/>
                <a:ea typeface="黑体" panose="02010609060101010101" pitchFamily="49" charset="-122"/>
              </a:rPr>
              <a:t>，构建</a:t>
            </a:r>
            <a:r>
              <a:rPr lang="zh-CN" altLang="en-US" sz="2400" b="1" dirty="0">
                <a:solidFill>
                  <a:srgbClr val="002060"/>
                </a:solidFill>
                <a:latin typeface="黑体" panose="02010609060101010101" pitchFamily="49" charset="-122"/>
                <a:ea typeface="黑体" panose="02010609060101010101" pitchFamily="49" charset="-122"/>
              </a:rPr>
              <a:t>安全规范、节约高效、公开透明、权责一致的国有资产管理机制，</a:t>
            </a:r>
            <a:r>
              <a:rPr lang="zh-CN" altLang="en-US" sz="2400" b="1" dirty="0">
                <a:solidFill>
                  <a:srgbClr val="C00000"/>
                </a:solidFill>
                <a:latin typeface="黑体" panose="02010609060101010101" pitchFamily="49" charset="-122"/>
                <a:ea typeface="黑体" panose="02010609060101010101" pitchFamily="49" charset="-122"/>
              </a:rPr>
              <a:t>提高国有资产治理水平和治理</a:t>
            </a:r>
            <a:r>
              <a:rPr lang="zh-CN" altLang="en-US" sz="2400" b="1" dirty="0" smtClean="0">
                <a:solidFill>
                  <a:srgbClr val="C00000"/>
                </a:solidFill>
                <a:latin typeface="黑体" panose="02010609060101010101" pitchFamily="49" charset="-122"/>
                <a:ea typeface="黑体" panose="02010609060101010101" pitchFamily="49" charset="-122"/>
              </a:rPr>
              <a:t>能力</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5</a:t>
            </a:r>
            <a:r>
              <a:rPr lang="zh-CN" altLang="en-US" sz="2400" b="1" dirty="0" smtClean="0">
                <a:solidFill>
                  <a:srgbClr val="002060"/>
                </a:solidFill>
                <a:latin typeface="黑体" panose="02010609060101010101" pitchFamily="49" charset="-122"/>
                <a:ea typeface="黑体" panose="02010609060101010101" pitchFamily="49" charset="-122"/>
              </a:rPr>
              <a:t>、明确</a:t>
            </a:r>
            <a:r>
              <a:rPr lang="zh-CN" altLang="en-US" sz="2400" b="1" dirty="0">
                <a:solidFill>
                  <a:srgbClr val="002060"/>
                </a:solidFill>
                <a:latin typeface="黑体" panose="02010609060101010101" pitchFamily="49" charset="-122"/>
                <a:ea typeface="黑体" panose="02010609060101010101" pitchFamily="49" charset="-122"/>
              </a:rPr>
              <a:t>了行政事业性国有资产是指行政单位、事业单位通过一定方式取得或者形成的资产，包括：</a:t>
            </a:r>
            <a:r>
              <a:rPr lang="zh-CN" altLang="en-US" sz="2400" b="1" dirty="0">
                <a:solidFill>
                  <a:srgbClr val="C00000"/>
                </a:solidFill>
                <a:latin typeface="黑体" panose="02010609060101010101" pitchFamily="49" charset="-122"/>
                <a:ea typeface="黑体" panose="02010609060101010101" pitchFamily="49" charset="-122"/>
              </a:rPr>
              <a:t>使用财政资金形成的资产，接受调拨或者划转、置换形成的资产，接受捐赠并确认为国有的资产，以及其他国有资产</a:t>
            </a:r>
            <a:r>
              <a:rPr lang="zh-CN" altLang="en-US" sz="2400" b="1" dirty="0" smtClean="0">
                <a:solidFill>
                  <a:srgbClr val="002060"/>
                </a:solidFill>
                <a:latin typeface="黑体" panose="02010609060101010101" pitchFamily="49" charset="-122"/>
                <a:ea typeface="黑体" panose="02010609060101010101" pitchFamily="49" charset="-122"/>
              </a:rPr>
              <a:t>。</a:t>
            </a:r>
            <a:endParaRPr lang="zh-CN" altLang="en-US" sz="2400" b="1" dirty="0">
              <a:solidFill>
                <a:srgbClr val="002060"/>
              </a:solidFill>
              <a:latin typeface="黑体" panose="02010609060101010101" pitchFamily="49" charset="-122"/>
              <a:ea typeface="黑体" panose="02010609060101010101" pitchFamily="49" charset="-122"/>
            </a:endParaRPr>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0494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46099" y="1162051"/>
            <a:ext cx="10898189" cy="5338762"/>
          </a:xfrm>
        </p:spPr>
        <p:txBody>
          <a:bodyPr>
            <a:normAutofit lnSpcReduction="10000"/>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6</a:t>
            </a:r>
            <a:r>
              <a:rPr lang="zh-CN" altLang="en-US" sz="2400" b="1" dirty="0" smtClean="0">
                <a:solidFill>
                  <a:srgbClr val="002060"/>
                </a:solidFill>
                <a:latin typeface="黑体" panose="02010609060101010101" pitchFamily="49" charset="-122"/>
                <a:ea typeface="黑体" panose="02010609060101010101" pitchFamily="49" charset="-122"/>
              </a:rPr>
              <a:t>、</a:t>
            </a:r>
            <a:r>
              <a:rPr lang="zh-CN" altLang="en-US" sz="2400" b="1" dirty="0" smtClean="0">
                <a:solidFill>
                  <a:srgbClr val="C00000"/>
                </a:solidFill>
                <a:latin typeface="黑体" panose="02010609060101010101" pitchFamily="49" charset="-122"/>
                <a:ea typeface="黑体" panose="02010609060101010101" pitchFamily="49" charset="-122"/>
              </a:rPr>
              <a:t>社会</a:t>
            </a:r>
            <a:r>
              <a:rPr lang="zh-CN" altLang="en-US" sz="2400" b="1" dirty="0">
                <a:solidFill>
                  <a:srgbClr val="C00000"/>
                </a:solidFill>
                <a:latin typeface="黑体" panose="02010609060101010101" pitchFamily="49" charset="-122"/>
                <a:ea typeface="黑体" panose="02010609060101010101" pitchFamily="49" charset="-122"/>
              </a:rPr>
              <a:t>组织直接支配的行政事业性</a:t>
            </a:r>
            <a:r>
              <a:rPr lang="zh-CN" altLang="en-US" sz="2400" b="1" dirty="0">
                <a:solidFill>
                  <a:srgbClr val="002060"/>
                </a:solidFill>
                <a:latin typeface="黑体" panose="02010609060101010101" pitchFamily="49" charset="-122"/>
                <a:ea typeface="黑体" panose="02010609060101010101" pitchFamily="49" charset="-122"/>
              </a:rPr>
              <a:t>国有资产管理，依照本条例执行</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smtClean="0">
                <a:solidFill>
                  <a:srgbClr val="C00000"/>
                </a:solidFill>
                <a:latin typeface="黑体" panose="02010609060101010101" pitchFamily="49" charset="-122"/>
                <a:ea typeface="黑体" panose="02010609060101010101" pitchFamily="49" charset="-122"/>
              </a:rPr>
              <a:t>货币</a:t>
            </a:r>
            <a:r>
              <a:rPr lang="zh-CN" altLang="en-US" sz="2400" b="1" dirty="0">
                <a:solidFill>
                  <a:srgbClr val="C00000"/>
                </a:solidFill>
                <a:latin typeface="黑体" panose="02010609060101010101" pitchFamily="49" charset="-122"/>
                <a:ea typeface="黑体" panose="02010609060101010101" pitchFamily="49" charset="-122"/>
              </a:rPr>
              <a:t>形式的行政事业性</a:t>
            </a:r>
            <a:r>
              <a:rPr lang="zh-CN" altLang="en-US" sz="2400" b="1" dirty="0">
                <a:solidFill>
                  <a:srgbClr val="002060"/>
                </a:solidFill>
                <a:latin typeface="黑体" panose="02010609060101010101" pitchFamily="49" charset="-122"/>
                <a:ea typeface="黑体" panose="02010609060101010101" pitchFamily="49" charset="-122"/>
              </a:rPr>
              <a:t>国有资产管理，按照预算管理有关规定执行</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smtClean="0">
                <a:solidFill>
                  <a:schemeClr val="tx1"/>
                </a:solidFill>
                <a:latin typeface="黑体" panose="02010609060101010101" pitchFamily="49" charset="-122"/>
                <a:ea typeface="黑体" panose="02010609060101010101" pitchFamily="49" charset="-122"/>
              </a:rPr>
              <a:t>执行</a:t>
            </a:r>
            <a:r>
              <a:rPr lang="zh-CN" altLang="en-US" sz="2400" b="1" dirty="0">
                <a:solidFill>
                  <a:schemeClr val="tx1"/>
                </a:solidFill>
                <a:latin typeface="黑体" panose="02010609060101010101" pitchFamily="49" charset="-122"/>
                <a:ea typeface="黑体" panose="02010609060101010101" pitchFamily="49" charset="-122"/>
              </a:rPr>
              <a:t>企业财务、会计制度的事业单位以及事业单位对外投资的全资企业或者控股企业的资产管理，不适用本条例。中国人民解放军、中国人民武装警察部队直接支配的行政事业性国有资产管理，依照中央军事委员会有关规定执行</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7</a:t>
            </a:r>
            <a:r>
              <a:rPr lang="zh-CN" altLang="en-US" sz="2400" b="1" dirty="0" smtClean="0">
                <a:solidFill>
                  <a:srgbClr val="002060"/>
                </a:solidFill>
                <a:latin typeface="黑体" panose="02010609060101010101" pitchFamily="49" charset="-122"/>
                <a:ea typeface="黑体" panose="02010609060101010101" pitchFamily="49" charset="-122"/>
              </a:rPr>
              <a:t>、明确</a:t>
            </a:r>
            <a:r>
              <a:rPr lang="zh-CN" altLang="en-US" sz="2400" b="1" dirty="0">
                <a:solidFill>
                  <a:srgbClr val="002060"/>
                </a:solidFill>
                <a:latin typeface="黑体" panose="02010609060101010101" pitchFamily="49" charset="-122"/>
                <a:ea typeface="黑体" panose="02010609060101010101" pitchFamily="49" charset="-122"/>
              </a:rPr>
              <a:t>行政事业性</a:t>
            </a:r>
            <a:r>
              <a:rPr lang="zh-CN" altLang="en-US" sz="2400" b="1" dirty="0">
                <a:solidFill>
                  <a:srgbClr val="C00000"/>
                </a:solidFill>
                <a:latin typeface="黑体" panose="02010609060101010101" pitchFamily="49" charset="-122"/>
                <a:ea typeface="黑体" panose="02010609060101010101" pitchFamily="49" charset="-122"/>
              </a:rPr>
              <a:t>国有资产属于国家所有</a:t>
            </a:r>
            <a:r>
              <a:rPr lang="zh-CN" altLang="en-US" sz="2400" b="1" dirty="0">
                <a:solidFill>
                  <a:srgbClr val="002060"/>
                </a:solidFill>
                <a:latin typeface="黑体" panose="02010609060101010101" pitchFamily="49" charset="-122"/>
                <a:ea typeface="黑体" panose="02010609060101010101" pitchFamily="49" charset="-122"/>
              </a:rPr>
              <a:t>，实行政府分级监管、各部门及其所属单位直接支配的管理体制</a:t>
            </a:r>
            <a:r>
              <a:rPr lang="zh-CN" altLang="en-US" sz="2400" b="1" dirty="0" smtClean="0">
                <a:solidFill>
                  <a:srgbClr val="002060"/>
                </a:solidFill>
                <a:latin typeface="黑体" panose="02010609060101010101" pitchFamily="49" charset="-122"/>
                <a:ea typeface="黑体" panose="02010609060101010101" pitchFamily="49" charset="-122"/>
              </a:rPr>
              <a:t>。要求各级</a:t>
            </a:r>
            <a:r>
              <a:rPr lang="zh-CN" altLang="en-US" sz="2400" b="1" dirty="0">
                <a:solidFill>
                  <a:srgbClr val="002060"/>
                </a:solidFill>
                <a:latin typeface="黑体" panose="02010609060101010101" pitchFamily="49" charset="-122"/>
                <a:ea typeface="黑体" panose="02010609060101010101" pitchFamily="49" charset="-122"/>
              </a:rPr>
              <a:t>人民政府应当</a:t>
            </a:r>
            <a:r>
              <a:rPr lang="zh-CN" altLang="en-US" sz="2400" b="1" dirty="0">
                <a:solidFill>
                  <a:srgbClr val="C00000"/>
                </a:solidFill>
                <a:latin typeface="黑体" panose="02010609060101010101" pitchFamily="49" charset="-122"/>
                <a:ea typeface="黑体" panose="02010609060101010101" pitchFamily="49" charset="-122"/>
              </a:rPr>
              <a:t>建立健全行政事业性国有资产管理机制</a:t>
            </a:r>
            <a:r>
              <a:rPr lang="zh-CN" altLang="en-US" sz="2400" b="1" dirty="0">
                <a:solidFill>
                  <a:srgbClr val="002060"/>
                </a:solidFill>
                <a:latin typeface="黑体" panose="02010609060101010101" pitchFamily="49" charset="-122"/>
                <a:ea typeface="黑体" panose="02010609060101010101" pitchFamily="49" charset="-122"/>
              </a:rPr>
              <a:t>，加强对本级行政事业性国有资产的管理，审查、批准重大行政事业性国有资产管理事项</a:t>
            </a:r>
            <a:r>
              <a:rPr lang="zh-CN" altLang="en-US" sz="2400" b="1" dirty="0" smtClean="0">
                <a:solidFill>
                  <a:srgbClr val="002060"/>
                </a:solidFill>
                <a:latin typeface="黑体" panose="02010609060101010101" pitchFamily="49" charset="-122"/>
                <a:ea typeface="黑体" panose="02010609060101010101" pitchFamily="49" charset="-122"/>
              </a:rPr>
              <a:t>。</a:t>
            </a:r>
            <a:endParaRPr lang="zh-CN" altLang="en-US" sz="2400" b="1" dirty="0">
              <a:solidFill>
                <a:srgbClr val="002060"/>
              </a:solidFill>
              <a:latin typeface="黑体" panose="02010609060101010101" pitchFamily="49" charset="-122"/>
              <a:ea typeface="黑体" panose="02010609060101010101" pitchFamily="49" charset="-122"/>
            </a:endParaRPr>
          </a:p>
          <a:p>
            <a:endParaRPr lang="zh-CN" altLang="en-US" dirty="0"/>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991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9125" y="1162051"/>
            <a:ext cx="10963275" cy="5362574"/>
          </a:xfrm>
        </p:spPr>
        <p:txBody>
          <a:bodyPr>
            <a:normAutofit/>
          </a:bodyPr>
          <a:lstStyle/>
          <a:p>
            <a:pPr>
              <a:lnSpc>
                <a:spcPct val="150000"/>
              </a:lnSpc>
            </a:pPr>
            <a:r>
              <a:rPr lang="en-US" altLang="zh-CN" sz="2400" b="1" dirty="0" smtClean="0">
                <a:solidFill>
                  <a:srgbClr val="002060"/>
                </a:solidFill>
                <a:latin typeface="黑体" panose="02010609060101010101" pitchFamily="49" charset="-122"/>
                <a:ea typeface="黑体" panose="02010609060101010101" pitchFamily="49" charset="-122"/>
              </a:rPr>
              <a:t>8</a:t>
            </a:r>
            <a:r>
              <a:rPr lang="zh-CN" altLang="en-US" sz="2400" b="1" dirty="0" smtClean="0">
                <a:solidFill>
                  <a:srgbClr val="002060"/>
                </a:solidFill>
                <a:latin typeface="黑体" panose="02010609060101010101" pitchFamily="49" charset="-122"/>
                <a:ea typeface="黑体" panose="02010609060101010101" pitchFamily="49" charset="-122"/>
              </a:rPr>
              <a:t>、明确管理体制：</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要求</a:t>
            </a:r>
            <a:r>
              <a:rPr lang="zh-CN" altLang="en-US" sz="2400" b="1" dirty="0" smtClean="0">
                <a:solidFill>
                  <a:srgbClr val="C00000"/>
                </a:solidFill>
                <a:latin typeface="黑体" panose="02010609060101010101" pitchFamily="49" charset="-122"/>
                <a:ea typeface="黑体" panose="02010609060101010101" pitchFamily="49" charset="-122"/>
              </a:rPr>
              <a:t>国务院财政部</a:t>
            </a:r>
            <a:r>
              <a:rPr lang="zh-CN" altLang="en-US" sz="2400" b="1" dirty="0">
                <a:solidFill>
                  <a:srgbClr val="C00000"/>
                </a:solidFill>
                <a:latin typeface="黑体" panose="02010609060101010101" pitchFamily="49" charset="-122"/>
                <a:ea typeface="黑体" panose="02010609060101010101" pitchFamily="49" charset="-122"/>
              </a:rPr>
              <a:t>门</a:t>
            </a:r>
            <a:r>
              <a:rPr lang="zh-CN" altLang="en-US" sz="2400" b="1" dirty="0">
                <a:solidFill>
                  <a:srgbClr val="002060"/>
                </a:solidFill>
                <a:latin typeface="黑体" panose="02010609060101010101" pitchFamily="49" charset="-122"/>
                <a:ea typeface="黑体" panose="02010609060101010101" pitchFamily="49" charset="-122"/>
              </a:rPr>
              <a:t>负责制定行政事业单位国有资产管理规章制度并负责组织实施和监督检查，牵头编制行政事业性国有资产管理情况报告</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要求</a:t>
            </a:r>
            <a:r>
              <a:rPr lang="zh-CN" altLang="en-US" sz="2400" b="1" dirty="0" smtClean="0">
                <a:solidFill>
                  <a:srgbClr val="C00000"/>
                </a:solidFill>
                <a:latin typeface="黑体" panose="02010609060101010101" pitchFamily="49" charset="-122"/>
                <a:ea typeface="黑体" panose="02010609060101010101" pitchFamily="49" charset="-122"/>
              </a:rPr>
              <a:t>国务院</a:t>
            </a:r>
            <a:r>
              <a:rPr lang="zh-CN" altLang="en-US" sz="2400" b="1" dirty="0">
                <a:solidFill>
                  <a:srgbClr val="C00000"/>
                </a:solidFill>
                <a:latin typeface="黑体" panose="02010609060101010101" pitchFamily="49" charset="-122"/>
                <a:ea typeface="黑体" panose="02010609060101010101" pitchFamily="49" charset="-122"/>
              </a:rPr>
              <a:t>机关事务管理部门和有关机关事务管理部门</a:t>
            </a:r>
            <a:r>
              <a:rPr lang="zh-CN" altLang="en-US" sz="2400" b="1" dirty="0">
                <a:solidFill>
                  <a:srgbClr val="002060"/>
                </a:solidFill>
                <a:latin typeface="黑体" panose="02010609060101010101" pitchFamily="49" charset="-122"/>
                <a:ea typeface="黑体" panose="02010609060101010101" pitchFamily="49" charset="-122"/>
              </a:rPr>
              <a:t>会同有关部门依法依规履行相关中央行政事业单位国有资产管理职责，制定中央行政事业单位国有资产管理具体制度和办法并组织实施，接受国务院财政部门的指导和监督检查</a:t>
            </a:r>
            <a:r>
              <a:rPr lang="zh-CN" altLang="en-US" sz="2400" b="1" dirty="0" smtClean="0">
                <a:solidFill>
                  <a:srgbClr val="002060"/>
                </a:solidFill>
                <a:latin typeface="黑体" panose="02010609060101010101" pitchFamily="49" charset="-122"/>
                <a:ea typeface="黑体" panose="02010609060101010101" pitchFamily="49" charset="-122"/>
              </a:rPr>
              <a:t>；</a:t>
            </a:r>
            <a:endParaRPr lang="en-US" altLang="zh-CN" sz="2400" b="1" dirty="0" smtClean="0">
              <a:solidFill>
                <a:srgbClr val="002060"/>
              </a:solidFill>
              <a:latin typeface="黑体" panose="02010609060101010101" pitchFamily="49" charset="-122"/>
              <a:ea typeface="黑体" panose="02010609060101010101" pitchFamily="49" charset="-122"/>
            </a:endParaRPr>
          </a:p>
          <a:p>
            <a:pPr>
              <a:lnSpc>
                <a:spcPct val="150000"/>
              </a:lnSpc>
            </a:pPr>
            <a:r>
              <a:rPr lang="zh-CN" altLang="en-US" sz="2400" b="1" dirty="0">
                <a:solidFill>
                  <a:srgbClr val="002060"/>
                </a:solidFill>
                <a:latin typeface="黑体" panose="02010609060101010101" pitchFamily="49" charset="-122"/>
                <a:ea typeface="黑体" panose="02010609060101010101" pitchFamily="49" charset="-122"/>
              </a:rPr>
              <a:t>要求</a:t>
            </a:r>
            <a:r>
              <a:rPr lang="zh-CN" altLang="en-US" sz="2400" b="1" dirty="0" smtClean="0">
                <a:solidFill>
                  <a:srgbClr val="C00000"/>
                </a:solidFill>
                <a:latin typeface="黑体" panose="02010609060101010101" pitchFamily="49" charset="-122"/>
                <a:ea typeface="黑体" panose="02010609060101010101" pitchFamily="49" charset="-122"/>
              </a:rPr>
              <a:t>相关</a:t>
            </a:r>
            <a:r>
              <a:rPr lang="zh-CN" altLang="en-US" sz="2400" b="1" dirty="0">
                <a:solidFill>
                  <a:srgbClr val="C00000"/>
                </a:solidFill>
                <a:latin typeface="黑体" panose="02010609060101010101" pitchFamily="49" charset="-122"/>
                <a:ea typeface="黑体" panose="02010609060101010101" pitchFamily="49" charset="-122"/>
              </a:rPr>
              <a:t>部门</a:t>
            </a:r>
            <a:r>
              <a:rPr lang="zh-CN" altLang="en-US" sz="2400" b="1" dirty="0">
                <a:solidFill>
                  <a:srgbClr val="002060"/>
                </a:solidFill>
                <a:latin typeface="黑体" panose="02010609060101010101" pitchFamily="49" charset="-122"/>
                <a:ea typeface="黑体" panose="02010609060101010101" pitchFamily="49" charset="-122"/>
              </a:rPr>
              <a:t>根据职责规定，按照集中统一、分类分级原则，加强中央行政事业单位国有资产管理，优化管理手段，提高管理效率。</a:t>
            </a:r>
          </a:p>
        </p:txBody>
      </p:sp>
      <p:sp>
        <p:nvSpPr>
          <p:cNvPr id="5" name="标题 1"/>
          <p:cNvSpPr txBox="1">
            <a:spLocks/>
          </p:cNvSpPr>
          <p:nvPr/>
        </p:nvSpPr>
        <p:spPr>
          <a:xfrm>
            <a:off x="546099" y="296333"/>
            <a:ext cx="8534400" cy="86571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b="1" smtClean="0">
                <a:latin typeface="黑体" panose="02010609060101010101" pitchFamily="49" charset="-122"/>
                <a:ea typeface="黑体" panose="02010609060101010101" pitchFamily="49" charset="-122"/>
              </a:rPr>
              <a:t>一、新形势背景对国有资产管理的要求</a:t>
            </a:r>
            <a:endParaRPr lang="zh-CN" altLang="en-US" dirty="0"/>
          </a:p>
        </p:txBody>
      </p:sp>
      <p:pic>
        <p:nvPicPr>
          <p:cNvPr id="4" name="Picture 4"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011" y="340864"/>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1939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切片">
  <a:themeElements>
    <a:clrScheme name="切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片">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719</TotalTime>
  <Words>3767</Words>
  <Application>Microsoft Office PowerPoint</Application>
  <PresentationFormat>宽屏</PresentationFormat>
  <Paragraphs>246</Paragraphs>
  <Slides>39</Slides>
  <Notes>10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39</vt:i4>
      </vt:variant>
    </vt:vector>
  </HeadingPairs>
  <TitlesOfParts>
    <vt:vector size="51" baseType="lpstr">
      <vt:lpstr>等线</vt:lpstr>
      <vt:lpstr>仿宋_GB2312</vt:lpstr>
      <vt:lpstr>黑体</vt:lpstr>
      <vt:lpstr>宋体</vt:lpstr>
      <vt:lpstr>微软雅黑</vt:lpstr>
      <vt:lpstr>幼圆</vt:lpstr>
      <vt:lpstr>Arial</vt:lpstr>
      <vt:lpstr>Calibri</vt:lpstr>
      <vt:lpstr>Century Gothic</vt:lpstr>
      <vt:lpstr>Impact</vt:lpstr>
      <vt:lpstr>Wingdings 3</vt:lpstr>
      <vt:lpstr>切片</vt:lpstr>
      <vt:lpstr>新形势背景下提高行政事业单位 国有资产治理水平和治理能力的探究</vt:lpstr>
      <vt:lpstr>PowerPoint 演示文稿</vt:lpstr>
      <vt:lpstr>一、新形势背景对国有资产管理的要求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一、新形势背景对国有资产管理的要求</vt:lpstr>
      <vt:lpstr>PowerPoint 演示文稿</vt:lpstr>
      <vt:lpstr>PowerPoint 演示文稿</vt:lpstr>
      <vt:lpstr>PowerPoint 演示文稿</vt:lpstr>
      <vt:lpstr>PowerPoint 演示文稿</vt:lpstr>
      <vt:lpstr>二、国有资产管理面临的问题与挑战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四、提升国有资产治理水平和能力的措施与尝试</vt:lpstr>
      <vt:lpstr>PowerPoint 演示文稿</vt:lpstr>
      <vt:lpstr>PowerPoint 演示文稿</vt:lpstr>
      <vt:lpstr>PowerPoint 演示文稿</vt:lpstr>
      <vt:lpstr>PowerPoint 演示文稿</vt:lpstr>
      <vt:lpstr>PowerPoint 演示文稿</vt:lpstr>
      <vt:lpstr>2014年以来，党中央国务院出台一系列政策文件（11号文、50号文、25号文、32号文等），提出改革完善科研经费管理诸多举措。相关部门科研经费管理办法陆续修订。 国家科研经费管理政策文件汇总（2022.3） (ecorr.org.cn)</vt:lpstr>
      <vt:lpstr>PowerPoint 演示文稿</vt:lpstr>
      <vt:lpstr>PowerPoint 演示文稿</vt:lpstr>
      <vt:lpstr>PowerPoint 演示文稿</vt:lpstr>
      <vt:lpstr>PowerPoint 演示文稿</vt:lpstr>
      <vt:lpstr>感谢您的关注！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新形势下行政事业单位国有资产管理</dc:title>
  <dc:creator>lxl</dc:creator>
  <cp:lastModifiedBy>lxl</cp:lastModifiedBy>
  <cp:revision>49</cp:revision>
  <dcterms:created xsi:type="dcterms:W3CDTF">2023-05-10T09:32:23Z</dcterms:created>
  <dcterms:modified xsi:type="dcterms:W3CDTF">2023-05-23T11:33:52Z</dcterms:modified>
</cp:coreProperties>
</file>